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 id="2147483672" r:id="rId4"/>
  </p:sldMasterIdLst>
  <p:notesMasterIdLst>
    <p:notesMasterId r:id="rId6"/>
  </p:notesMasterIdLst>
  <p:sldIdLst>
    <p:sldId id="410" r:id="rId5"/>
    <p:sldId id="411" r:id="rId7"/>
    <p:sldId id="412" r:id="rId8"/>
    <p:sldId id="418" r:id="rId9"/>
    <p:sldId id="436" r:id="rId10"/>
    <p:sldId id="437" r:id="rId11"/>
    <p:sldId id="439" r:id="rId12"/>
    <p:sldId id="442" r:id="rId13"/>
    <p:sldId id="441" r:id="rId14"/>
    <p:sldId id="449" r:id="rId15"/>
    <p:sldId id="443" r:id="rId16"/>
    <p:sldId id="444" r:id="rId17"/>
    <p:sldId id="428" r:id="rId18"/>
    <p:sldId id="421" r:id="rId19"/>
    <p:sldId id="445" r:id="rId20"/>
    <p:sldId id="446" r:id="rId21"/>
    <p:sldId id="447" r:id="rId22"/>
    <p:sldId id="429" r:id="rId23"/>
    <p:sldId id="448" r:id="rId24"/>
    <p:sldId id="417" r:id="rId25"/>
    <p:sldId id="430" r:id="rId26"/>
  </p:sldIdLst>
  <p:sldSz cx="12192000" cy="6858000"/>
  <p:notesSz cx="6858000" cy="9144000"/>
  <p:embeddedFontLst>
    <p:embeddedFont>
      <p:font typeface="等线" panose="02010600030101010101" pitchFamily="2" charset="-122"/>
      <p:regular r:id="rId30"/>
    </p:embeddedFont>
    <p:embeddedFont>
      <p:font typeface="字魂35号-经典雅黑" panose="02000000000000000000" pitchFamily="2" charset="-122"/>
      <p:regular r:id="rId31"/>
    </p:embeddedFont>
    <p:embeddedFont>
      <p:font typeface="微软雅黑" panose="020B0503020204020204" pitchFamily="34" charset="-122"/>
      <p:regular r:id="rId32"/>
    </p:embeddedFont>
    <p:embeddedFont>
      <p:font typeface="Calibri" panose="020F0502020204030204" charset="0"/>
      <p:regular r:id="rId33"/>
      <p:bold r:id="rId34"/>
      <p:italic r:id="rId35"/>
      <p:boldItalic r:id="rId36"/>
    </p:embeddedFont>
    <p:embeddedFont>
      <p:font typeface="华文细黑" panose="02010600040101010101" charset="-122"/>
      <p:regular r:id="rId37"/>
    </p:embeddedFont>
    <p:embeddedFont>
      <p:font typeface="Calibri Light" panose="020F0302020204030204"/>
      <p:regular r:id="rId38"/>
      <p:italic r:id="rId39"/>
    </p:embeddedFont>
    <p:embeddedFont>
      <p:font typeface="微软雅黑 Light" panose="020B0502040204020203" charset="-122"/>
      <p:regular r:id="rId40"/>
    </p:embeddedFont>
    <p:embeddedFont>
      <p:font typeface="华文仿宋" panose="02010600040101010101" charset="-122"/>
      <p:regular r:id="rId41"/>
    </p:embeddedFont>
  </p:embeddedFontLst>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0" autoAdjust="0"/>
    <p:restoredTop sz="95244" autoAdjust="0"/>
  </p:normalViewPr>
  <p:slideViewPr>
    <p:cSldViewPr snapToGrid="0">
      <p:cViewPr>
        <p:scale>
          <a:sx n="69" d="100"/>
          <a:sy n="69" d="100"/>
        </p:scale>
        <p:origin x="595" y="35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5" d="100"/>
          <a:sy n="65" d="100"/>
        </p:scale>
        <p:origin x="2405" y="6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2" Type="http://schemas.openxmlformats.org/officeDocument/2006/relationships/tags" Target="tags/tag130.xml"/><Relationship Id="rId41" Type="http://schemas.openxmlformats.org/officeDocument/2006/relationships/font" Target="fonts/font12.fntdata"/><Relationship Id="rId40" Type="http://schemas.openxmlformats.org/officeDocument/2006/relationships/font" Target="fonts/font11.fntdata"/><Relationship Id="rId4" Type="http://schemas.openxmlformats.org/officeDocument/2006/relationships/slideMaster" Target="slideMasters/slideMaster3.xml"/><Relationship Id="rId39" Type="http://schemas.openxmlformats.org/officeDocument/2006/relationships/font" Target="fonts/font10.fntdata"/><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88B835-34C3-413A-B7DE-40D77098F2F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8D705-894C-4373-B040-544625E2D1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645190-C92B-4638-974F-2FE6EA0FD73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90A2C7-D79B-4901-9686-2426DAAAB39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A8C8EFA-96ED-4A18-B46D-8BDC030E3AF6}" type="slidenum">
              <a:rPr lang="zh-CN" altLang="en-US" smtClean="0"/>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645190-C92B-4638-974F-2FE6EA0FD73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645190-C92B-4638-974F-2FE6EA0FD73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E2743B-58E3-4952-98AC-60B7F330573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DB3E031-9567-450D-A2E4-81C7A4BCAFD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0892" t="34962" b="140"/>
          <a:stretch>
            <a:fillRect/>
          </a:stretch>
        </p:blipFill>
        <p:spPr>
          <a:xfrm>
            <a:off x="0" y="-24581"/>
            <a:ext cx="12192000" cy="6882581"/>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D1F3E9-CE9D-4FFB-BF12-8A96D0317A71}" type="slidenum">
              <a:rPr lang="zh-CN" altLang="en-US" smtClean="0"/>
            </a:fld>
            <a:endParaRPr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30A2E125-4923-41F4-BA23-D45E9DB964A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D1F3E9-CE9D-4FFB-BF12-8A96D0317A7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26B2395-CF4F-4980-B6A2-3308117804F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09A2CD3-418B-4355-A47B-26A20B873D2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6B2395-CF4F-4980-B6A2-3308117804F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A2CD3-418B-4355-A47B-26A20B873D27}" type="slidenum">
              <a:rPr lang="zh-CN" altLang="en-US" smtClean="0"/>
            </a:fld>
            <a:endParaRPr lang="zh-CN" altLang="en-US"/>
          </a:p>
        </p:txBody>
      </p:sp>
      <p:pic>
        <p:nvPicPr>
          <p:cNvPr id="8" name="图片 7" descr="66565464"/>
          <p:cNvPicPr>
            <a:picLocks noChangeAspect="1"/>
          </p:cNvPicPr>
          <p:nvPr userDrawn="1"/>
        </p:nvPicPr>
        <p:blipFill>
          <a:blip r:embed="rId12"/>
          <a:stretch>
            <a:fillRect/>
          </a:stretch>
        </p:blipFill>
        <p:spPr>
          <a:xfrm>
            <a:off x="-15240" y="0"/>
            <a:ext cx="12321540" cy="6929120"/>
          </a:xfrm>
          <a:prstGeom prst="rect">
            <a:avLst/>
          </a:prstGeom>
        </p:spPr>
      </p:pic>
      <p:sp>
        <p:nvSpPr>
          <p:cNvPr id="10" name="矩形 9"/>
          <p:cNvSpPr/>
          <p:nvPr userDrawn="1"/>
        </p:nvSpPr>
        <p:spPr>
          <a:xfrm>
            <a:off x="132715" y="153670"/>
            <a:ext cx="12023725" cy="6636385"/>
          </a:xfrm>
          <a:prstGeom prst="rect">
            <a:avLst/>
          </a:prstGeom>
          <a:solidFill>
            <a:schemeClr val="bg1"/>
          </a:solid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等线" panose="02010600030101010101" pitchFamily="2" charset="-122"/>
          <a:ea typeface="等线"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6B2395-CF4F-4980-B6A2-3308117804F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A2CD3-418B-4355-A47B-26A20B873D27}" type="slidenum">
              <a:rPr lang="zh-CN" altLang="en-US" smtClean="0"/>
            </a:fld>
            <a:endParaRPr lang="zh-CN" altLang="en-US"/>
          </a:p>
        </p:txBody>
      </p:sp>
      <p:pic>
        <p:nvPicPr>
          <p:cNvPr id="8" name="图片 7" descr="66565464"/>
          <p:cNvPicPr>
            <a:picLocks noChangeAspect="1"/>
          </p:cNvPicPr>
          <p:nvPr userDrawn="1"/>
        </p:nvPicPr>
        <p:blipFill>
          <a:blip r:embed="rId12"/>
          <a:stretch>
            <a:fillRect/>
          </a:stretch>
        </p:blipFill>
        <p:spPr>
          <a:xfrm>
            <a:off x="-15240" y="0"/>
            <a:ext cx="12321540" cy="6929120"/>
          </a:xfrm>
          <a:prstGeom prst="rect">
            <a:avLst/>
          </a:prstGeom>
        </p:spPr>
      </p:pic>
      <p:sp>
        <p:nvSpPr>
          <p:cNvPr id="10" name="矩形 9"/>
          <p:cNvSpPr/>
          <p:nvPr userDrawn="1"/>
        </p:nvSpPr>
        <p:spPr>
          <a:xfrm>
            <a:off x="132715" y="153670"/>
            <a:ext cx="12023725" cy="6636385"/>
          </a:xfrm>
          <a:prstGeom prst="rect">
            <a:avLst/>
          </a:prstGeom>
          <a:solidFill>
            <a:schemeClr val="bg1"/>
          </a:solid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等线" panose="02010600030101010101" pitchFamily="2" charset="-122"/>
          <a:ea typeface="等线"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A2E125-4923-41F4-BA23-D45E9DB964A4}" type="datetimeFigureOut">
              <a:rPr lang="zh-CN" altLang="en-US" smtClean="0"/>
            </a:fld>
            <a:endParaRPr lang="zh-CN" alt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1F3E9-CE9D-4FFB-BF12-8A96D0317A7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8.xml"/><Relationship Id="rId4" Type="http://schemas.openxmlformats.org/officeDocument/2006/relationships/image" Target="../media/image19.jpeg"/><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image" Target="../media/image23.jpeg"/><Relationship Id="rId7" Type="http://schemas.openxmlformats.org/officeDocument/2006/relationships/tags" Target="../tags/tag42.xml"/><Relationship Id="rId6" Type="http://schemas.openxmlformats.org/officeDocument/2006/relationships/image" Target="../media/image22.jpeg"/><Relationship Id="rId5" Type="http://schemas.openxmlformats.org/officeDocument/2006/relationships/tags" Target="../tags/tag41.xml"/><Relationship Id="rId4" Type="http://schemas.openxmlformats.org/officeDocument/2006/relationships/image" Target="../media/image21.jpeg"/><Relationship Id="rId3" Type="http://schemas.openxmlformats.org/officeDocument/2006/relationships/tags" Target="../tags/tag40.xml"/><Relationship Id="rId2" Type="http://schemas.openxmlformats.org/officeDocument/2006/relationships/image" Target="../media/image20.jpeg"/><Relationship Id="rId14" Type="http://schemas.openxmlformats.org/officeDocument/2006/relationships/notesSlide" Target="../notesSlides/notesSlide10.xml"/><Relationship Id="rId13" Type="http://schemas.openxmlformats.org/officeDocument/2006/relationships/slideLayout" Target="../slideLayouts/slideLayout18.xml"/><Relationship Id="rId12" Type="http://schemas.openxmlformats.org/officeDocument/2006/relationships/image" Target="../media/image25.jpeg"/><Relationship Id="rId11" Type="http://schemas.openxmlformats.org/officeDocument/2006/relationships/tags" Target="../tags/tag44.xml"/><Relationship Id="rId10" Type="http://schemas.openxmlformats.org/officeDocument/2006/relationships/image" Target="../media/image24.jpeg"/><Relationship Id="rId1" Type="http://schemas.openxmlformats.org/officeDocument/2006/relationships/tags" Target="../tags/tag39.xml"/></Relationships>
</file>

<file path=ppt/slides/_rels/slide12.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7" Type="http://schemas.openxmlformats.org/officeDocument/2006/relationships/slideLayout" Target="../slideLayouts/slideLayout26.xml"/><Relationship Id="rId36" Type="http://schemas.openxmlformats.org/officeDocument/2006/relationships/tags" Target="../tags/tag80.xml"/><Relationship Id="rId35" Type="http://schemas.openxmlformats.org/officeDocument/2006/relationships/tags" Target="../tags/tag79.xml"/><Relationship Id="rId34" Type="http://schemas.openxmlformats.org/officeDocument/2006/relationships/tags" Target="../tags/tag78.xml"/><Relationship Id="rId33" Type="http://schemas.openxmlformats.org/officeDocument/2006/relationships/tags" Target="../tags/tag77.xml"/><Relationship Id="rId32" Type="http://schemas.openxmlformats.org/officeDocument/2006/relationships/tags" Target="../tags/tag76.xml"/><Relationship Id="rId31" Type="http://schemas.openxmlformats.org/officeDocument/2006/relationships/tags" Target="../tags/tag75.xml"/><Relationship Id="rId30" Type="http://schemas.openxmlformats.org/officeDocument/2006/relationships/tags" Target="../tags/tag74.xml"/><Relationship Id="rId3" Type="http://schemas.openxmlformats.org/officeDocument/2006/relationships/tags" Target="../tags/tag47.xml"/><Relationship Id="rId29" Type="http://schemas.openxmlformats.org/officeDocument/2006/relationships/tags" Target="../tags/tag73.xml"/><Relationship Id="rId28" Type="http://schemas.openxmlformats.org/officeDocument/2006/relationships/tags" Target="../tags/tag72.xml"/><Relationship Id="rId27" Type="http://schemas.openxmlformats.org/officeDocument/2006/relationships/tags" Target="../tags/tag71.xml"/><Relationship Id="rId26" Type="http://schemas.openxmlformats.org/officeDocument/2006/relationships/tags" Target="../tags/tag70.xml"/><Relationship Id="rId25" Type="http://schemas.openxmlformats.org/officeDocument/2006/relationships/tags" Target="../tags/tag69.xml"/><Relationship Id="rId24" Type="http://schemas.openxmlformats.org/officeDocument/2006/relationships/tags" Target="../tags/tag68.xml"/><Relationship Id="rId23" Type="http://schemas.openxmlformats.org/officeDocument/2006/relationships/tags" Target="../tags/tag67.xml"/><Relationship Id="rId22" Type="http://schemas.openxmlformats.org/officeDocument/2006/relationships/tags" Target="../tags/tag66.xml"/><Relationship Id="rId21" Type="http://schemas.openxmlformats.org/officeDocument/2006/relationships/tags" Target="../tags/tag65.xml"/><Relationship Id="rId20" Type="http://schemas.openxmlformats.org/officeDocument/2006/relationships/tags" Target="../tags/tag64.xml"/><Relationship Id="rId2" Type="http://schemas.openxmlformats.org/officeDocument/2006/relationships/tags" Target="../tags/tag46.xml"/><Relationship Id="rId19" Type="http://schemas.openxmlformats.org/officeDocument/2006/relationships/tags" Target="../tags/tag63.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27.png"/><Relationship Id="rId2" Type="http://schemas.openxmlformats.org/officeDocument/2006/relationships/image" Target="../media/image18.png"/><Relationship Id="rId1" Type="http://schemas.openxmlformats.org/officeDocument/2006/relationships/image" Target="../media/image26.jpeg"/></Relationships>
</file>

<file path=ppt/slides/_rels/slide15.xml.rels><?xml version="1.0" encoding="UTF-8" standalone="yes"?>
<Relationships xmlns="http://schemas.openxmlformats.org/package/2006/relationships"><Relationship Id="rId9" Type="http://schemas.openxmlformats.org/officeDocument/2006/relationships/tags" Target="../tags/tag88.xml"/><Relationship Id="rId8" Type="http://schemas.openxmlformats.org/officeDocument/2006/relationships/tags" Target="../tags/tag87.xml"/><Relationship Id="rId7" Type="http://schemas.openxmlformats.org/officeDocument/2006/relationships/tags" Target="../tags/tag86.xml"/><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5" Type="http://schemas.openxmlformats.org/officeDocument/2006/relationships/notesSlide" Target="../notesSlides/notesSlide13.xml"/><Relationship Id="rId14" Type="http://schemas.openxmlformats.org/officeDocument/2006/relationships/slideLayout" Target="../slideLayouts/slideLayout12.xml"/><Relationship Id="rId13" Type="http://schemas.openxmlformats.org/officeDocument/2006/relationships/tags" Target="../tags/tag92.xml"/><Relationship Id="rId12" Type="http://schemas.openxmlformats.org/officeDocument/2006/relationships/tags" Target="../tags/tag91.xml"/><Relationship Id="rId11" Type="http://schemas.openxmlformats.org/officeDocument/2006/relationships/tags" Target="../tags/tag90.xml"/><Relationship Id="rId10" Type="http://schemas.openxmlformats.org/officeDocument/2006/relationships/tags" Target="../tags/tag89.xml"/><Relationship Id="rId1" Type="http://schemas.openxmlformats.org/officeDocument/2006/relationships/image" Target="../media/image16.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8.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9.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8" Type="http://schemas.openxmlformats.org/officeDocument/2006/relationships/slideLayout" Target="../slideLayouts/slideLayout26.xml"/><Relationship Id="rId37" Type="http://schemas.openxmlformats.org/officeDocument/2006/relationships/tags" Target="../tags/tag129.xml"/><Relationship Id="rId36" Type="http://schemas.openxmlformats.org/officeDocument/2006/relationships/tags" Target="../tags/tag128.xml"/><Relationship Id="rId35" Type="http://schemas.openxmlformats.org/officeDocument/2006/relationships/tags" Target="../tags/tag127.xml"/><Relationship Id="rId34" Type="http://schemas.openxmlformats.org/officeDocument/2006/relationships/tags" Target="../tags/tag126.xml"/><Relationship Id="rId33" Type="http://schemas.openxmlformats.org/officeDocument/2006/relationships/tags" Target="../tags/tag125.xml"/><Relationship Id="rId32" Type="http://schemas.openxmlformats.org/officeDocument/2006/relationships/tags" Target="../tags/tag124.xml"/><Relationship Id="rId31" Type="http://schemas.openxmlformats.org/officeDocument/2006/relationships/tags" Target="../tags/tag123.xml"/><Relationship Id="rId30" Type="http://schemas.openxmlformats.org/officeDocument/2006/relationships/tags" Target="../tags/tag122.xml"/><Relationship Id="rId3" Type="http://schemas.openxmlformats.org/officeDocument/2006/relationships/tags" Target="../tags/tag95.xml"/><Relationship Id="rId29" Type="http://schemas.openxmlformats.org/officeDocument/2006/relationships/tags" Target="../tags/tag121.xml"/><Relationship Id="rId28" Type="http://schemas.openxmlformats.org/officeDocument/2006/relationships/tags" Target="../tags/tag120.xml"/><Relationship Id="rId27" Type="http://schemas.openxmlformats.org/officeDocument/2006/relationships/tags" Target="../tags/tag119.xml"/><Relationship Id="rId26" Type="http://schemas.openxmlformats.org/officeDocument/2006/relationships/tags" Target="../tags/tag118.xml"/><Relationship Id="rId25" Type="http://schemas.openxmlformats.org/officeDocument/2006/relationships/tags" Target="../tags/tag117.xml"/><Relationship Id="rId24" Type="http://schemas.openxmlformats.org/officeDocument/2006/relationships/tags" Target="../tags/tag116.xml"/><Relationship Id="rId23" Type="http://schemas.openxmlformats.org/officeDocument/2006/relationships/tags" Target="../tags/tag115.xml"/><Relationship Id="rId22" Type="http://schemas.openxmlformats.org/officeDocument/2006/relationships/tags" Target="../tags/tag114.xml"/><Relationship Id="rId21" Type="http://schemas.openxmlformats.org/officeDocument/2006/relationships/tags" Target="../tags/tag113.xml"/><Relationship Id="rId20" Type="http://schemas.openxmlformats.org/officeDocument/2006/relationships/tags" Target="../tags/tag112.xml"/><Relationship Id="rId2" Type="http://schemas.openxmlformats.org/officeDocument/2006/relationships/tags" Target="../tags/tag94.xml"/><Relationship Id="rId19" Type="http://schemas.openxmlformats.org/officeDocument/2006/relationships/tags" Target="../tags/tag111.xml"/><Relationship Id="rId18" Type="http://schemas.openxmlformats.org/officeDocument/2006/relationships/tags" Target="../tags/tag110.xml"/><Relationship Id="rId17" Type="http://schemas.openxmlformats.org/officeDocument/2006/relationships/tags" Target="../tags/tag109.xml"/><Relationship Id="rId16" Type="http://schemas.openxmlformats.org/officeDocument/2006/relationships/tags" Target="../tags/tag108.xml"/><Relationship Id="rId15" Type="http://schemas.openxmlformats.org/officeDocument/2006/relationships/tags" Target="../tags/tag107.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tags" Target="../tags/tag93.xml"/></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notesSlide" Target="../notesSlides/notesSlide2.xml"/><Relationship Id="rId12" Type="http://schemas.openxmlformats.org/officeDocument/2006/relationships/slideLayout" Target="../slideLayouts/slideLayout7.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image" Target="../media/image29.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image" Target="../media/image9.jpeg"/><Relationship Id="rId7" Type="http://schemas.openxmlformats.org/officeDocument/2006/relationships/tags" Target="../tags/tag14.xml"/><Relationship Id="rId6" Type="http://schemas.openxmlformats.org/officeDocument/2006/relationships/image" Target="../media/image8.jpeg"/><Relationship Id="rId5" Type="http://schemas.openxmlformats.org/officeDocument/2006/relationships/tags" Target="../tags/tag13.xml"/><Relationship Id="rId4" Type="http://schemas.openxmlformats.org/officeDocument/2006/relationships/image" Target="../media/image7.jpeg"/><Relationship Id="rId3" Type="http://schemas.openxmlformats.org/officeDocument/2006/relationships/tags" Target="../tags/tag12.xml"/><Relationship Id="rId2" Type="http://schemas.openxmlformats.org/officeDocument/2006/relationships/image" Target="../media/image6.jpeg"/><Relationship Id="rId12" Type="http://schemas.openxmlformats.org/officeDocument/2006/relationships/notesSlide" Target="../notesSlides/notesSlide4.xml"/><Relationship Id="rId11" Type="http://schemas.openxmlformats.org/officeDocument/2006/relationships/slideLayout" Target="../slideLayouts/slideLayout7.xml"/><Relationship Id="rId10" Type="http://schemas.openxmlformats.org/officeDocument/2006/relationships/image" Target="../media/image10.jpeg"/><Relationship Id="rId1" Type="http://schemas.openxmlformats.org/officeDocument/2006/relationships/tags" Target="../tags/tag11.xml"/></Relationships>
</file>

<file path=ppt/slides/_rels/slide5.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image" Target="../media/image14.jpeg"/><Relationship Id="rId7" Type="http://schemas.openxmlformats.org/officeDocument/2006/relationships/tags" Target="../tags/tag19.xml"/><Relationship Id="rId6" Type="http://schemas.openxmlformats.org/officeDocument/2006/relationships/image" Target="../media/image13.jpeg"/><Relationship Id="rId5" Type="http://schemas.openxmlformats.org/officeDocument/2006/relationships/tags" Target="../tags/tag18.xml"/><Relationship Id="rId4" Type="http://schemas.openxmlformats.org/officeDocument/2006/relationships/image" Target="../media/image12.jpeg"/><Relationship Id="rId3" Type="http://schemas.openxmlformats.org/officeDocument/2006/relationships/tags" Target="../tags/tag17.xml"/><Relationship Id="rId2" Type="http://schemas.openxmlformats.org/officeDocument/2006/relationships/image" Target="../media/image11.jpeg"/><Relationship Id="rId12" Type="http://schemas.openxmlformats.org/officeDocument/2006/relationships/notesSlide" Target="../notesSlides/notesSlide5.xml"/><Relationship Id="rId11" Type="http://schemas.openxmlformats.org/officeDocument/2006/relationships/slideLayout" Target="../slideLayouts/slideLayout18.xml"/><Relationship Id="rId10" Type="http://schemas.openxmlformats.org/officeDocument/2006/relationships/image" Target="../media/image15.jpeg"/><Relationship Id="rId1" Type="http://schemas.openxmlformats.org/officeDocument/2006/relationships/tags" Target="../tags/tag16.xml"/></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12.xml"/><Relationship Id="rId7" Type="http://schemas.openxmlformats.org/officeDocument/2006/relationships/image" Target="../media/image16.jpeg"/><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image" Target="../media/image16.jpeg"/></Relationships>
</file>

<file path=ppt/slides/_rels/slide9.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4" Type="http://schemas.openxmlformats.org/officeDocument/2006/relationships/slideLayout" Target="../slideLayouts/slideLayout13.xml"/><Relationship Id="rId13" Type="http://schemas.openxmlformats.org/officeDocument/2006/relationships/hyperlink" Target="https://b23.tv/k54n3HI" TargetMode="External"/><Relationship Id="rId12" Type="http://schemas.openxmlformats.org/officeDocument/2006/relationships/tags" Target="../tags/tag3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tags" Target="../tags/tag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678766766"/>
          <p:cNvPicPr>
            <a:picLocks noChangeAspect="1"/>
          </p:cNvPicPr>
          <p:nvPr/>
        </p:nvPicPr>
        <p:blipFill>
          <a:blip r:embed="rId1"/>
          <a:stretch>
            <a:fillRect/>
          </a:stretch>
        </p:blipFill>
        <p:spPr>
          <a:xfrm>
            <a:off x="-15240" y="0"/>
            <a:ext cx="12338050" cy="6938645"/>
          </a:xfrm>
          <a:prstGeom prst="rect">
            <a:avLst/>
          </a:prstGeom>
        </p:spPr>
      </p:pic>
      <p:sp>
        <p:nvSpPr>
          <p:cNvPr id="148" name="文本框"/>
          <p:cNvSpPr/>
          <p:nvPr/>
        </p:nvSpPr>
        <p:spPr>
          <a:xfrm>
            <a:off x="733277" y="2043598"/>
            <a:ext cx="6078341" cy="1014730"/>
          </a:xfrm>
          <a:prstGeom prst="rect">
            <a:avLst/>
          </a:prstGeom>
          <a:ln w="12700">
            <a:miter lim="400000"/>
          </a:ln>
        </p:spPr>
        <p:txBody>
          <a:bodyPr wrap="square" lIns="45719" rIns="45719">
            <a:spAutoFit/>
          </a:bodyPr>
          <a:lstStyle>
            <a:lvl1pPr algn="just">
              <a:defRPr sz="5400" spc="600">
                <a:solidFill>
                  <a:srgbClr val="0D0D0D"/>
                </a:solidFill>
                <a:latin typeface="庞门正道标题体" panose="02010600030101010101" charset="-122"/>
                <a:ea typeface="庞门正道标题体" panose="02010600030101010101" charset="-122"/>
                <a:cs typeface="庞门正道标题体" panose="02010600030101010101" charset="-122"/>
                <a:sym typeface="庞门正道标题体" panose="02010600030101010101" charset="-122"/>
              </a:defRPr>
            </a:lvl1pPr>
          </a:lstStyle>
          <a:p>
            <a:pPr algn="ctr"/>
            <a:r>
              <a:rPr lang="zh-CN" altLang="en-US" sz="6000" i="1" dirty="0">
                <a:solidFill>
                  <a:srgbClr val="FFFFFF"/>
                </a:solidFill>
                <a:latin typeface="字魂35号-经典雅黑" panose="02000000000000000000" pitchFamily="2" charset="-122"/>
                <a:ea typeface="字魂35号-经典雅黑" panose="02000000000000000000" pitchFamily="2" charset="-122"/>
                <a:cs typeface="微软雅黑" panose="020B0503020204020204" pitchFamily="34" charset="-122"/>
                <a:sym typeface="微软雅黑" panose="020B0503020204020204" pitchFamily="34" charset="-122"/>
              </a:rPr>
              <a:t>电功能材料</a:t>
            </a:r>
            <a:endParaRPr lang="zh-CN" altLang="en-US" sz="6000" i="1" dirty="0">
              <a:solidFill>
                <a:srgbClr val="FFFFFF"/>
              </a:solidFill>
              <a:latin typeface="字魂35号-经典雅黑" panose="02000000000000000000" pitchFamily="2" charset="-122"/>
              <a:ea typeface="字魂35号-经典雅黑" panose="02000000000000000000" pitchFamily="2" charset="-122"/>
              <a:cs typeface="微软雅黑" panose="020B0503020204020204" pitchFamily="34" charset="-122"/>
              <a:sym typeface="微软雅黑" panose="020B0503020204020204" pitchFamily="34" charset="-122"/>
            </a:endParaRPr>
          </a:p>
        </p:txBody>
      </p:sp>
      <p:sp>
        <p:nvSpPr>
          <p:cNvPr id="10" name="文本框 9"/>
          <p:cNvSpPr txBox="1"/>
          <p:nvPr/>
        </p:nvSpPr>
        <p:spPr>
          <a:xfrm>
            <a:off x="2310130" y="4359910"/>
            <a:ext cx="3183255" cy="411480"/>
          </a:xfrm>
          <a:prstGeom prst="rect">
            <a:avLst/>
          </a:prstGeom>
          <a:noFill/>
          <a:ln>
            <a:noFill/>
          </a:ln>
        </p:spPr>
        <p:txBody>
          <a:bodyPr wrap="square" rtlCol="0">
            <a:noAutofit/>
          </a:bodyPr>
          <a:lstStyle/>
          <a:p>
            <a:pPr algn="dist"/>
            <a:r>
              <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主讲：方子成</a:t>
            </a:r>
            <a:r>
              <a:rPr lang="en-US" altLang="zh-CN"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       </a:t>
            </a:r>
            <a:r>
              <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时间：</a:t>
            </a:r>
            <a:r>
              <a:rPr lang="en-US" altLang="zh-CN"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2024</a:t>
            </a:r>
            <a:r>
              <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年</a:t>
            </a:r>
            <a:r>
              <a:rPr lang="en-US" altLang="zh-CN"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5</a:t>
            </a:r>
            <a:r>
              <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月</a:t>
            </a:r>
            <a:r>
              <a:rPr lang="en-US" altLang="zh-CN"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20</a:t>
            </a:r>
            <a:r>
              <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rPr>
              <a:t>日</a:t>
            </a:r>
            <a:endParaRPr lang="zh-CN" altLang="en-US" sz="1200" dirty="0">
              <a:solidFill>
                <a:srgbClr val="FFFFFF"/>
              </a:solidFill>
              <a:effectLst/>
              <a:latin typeface="等线" panose="02010600030101010101" pitchFamily="2" charset="-122"/>
              <a:ea typeface="等线" panose="02010600030101010101" pitchFamily="2" charset="-122"/>
              <a:cs typeface="微软雅黑" panose="020B0503020204020204" pitchFamily="34" charset="-122"/>
            </a:endParaRPr>
          </a:p>
        </p:txBody>
      </p:sp>
      <p:sp>
        <p:nvSpPr>
          <p:cNvPr id="11" name="文本框 10"/>
          <p:cNvSpPr txBox="1"/>
          <p:nvPr/>
        </p:nvSpPr>
        <p:spPr>
          <a:xfrm>
            <a:off x="1486637" y="3305981"/>
            <a:ext cx="4305935" cy="368300"/>
          </a:xfrm>
          <a:prstGeom prst="rect">
            <a:avLst/>
          </a:prstGeom>
          <a:solidFill>
            <a:srgbClr val="373253"/>
          </a:solidFill>
          <a:ln>
            <a:noFill/>
          </a:ln>
        </p:spPr>
        <p:txBody>
          <a:bodyPr wrap="square" rtlCol="0">
            <a:spAutoFit/>
          </a:bodyPr>
          <a:lstStyle/>
          <a:p>
            <a:pPr algn="dist"/>
            <a:r>
              <a:rPr lang="zh-CN" altLang="en-US" dirty="0">
                <a:solidFill>
                  <a:schemeClr val="bg1"/>
                </a:solidFill>
                <a:latin typeface="等线" panose="02010600030101010101" pitchFamily="2" charset="-122"/>
                <a:ea typeface="等线" panose="02010600030101010101" pitchFamily="2" charset="-122"/>
                <a:cs typeface="微软雅黑" panose="020B0503020204020204" pitchFamily="34" charset="-122"/>
                <a:sym typeface="+mn-ea"/>
              </a:rPr>
              <a:t>汇报人：董树诚，方子成，胡枫</a:t>
            </a:r>
            <a:endParaRPr lang="zh-CN" altLang="en-US" dirty="0">
              <a:solidFill>
                <a:schemeClr val="bg1"/>
              </a:solidFill>
              <a:latin typeface="等线" panose="02010600030101010101" pitchFamily="2" charset="-122"/>
              <a:ea typeface="等线" panose="02010600030101010101" pitchFamily="2" charset="-122"/>
              <a:cs typeface="微软雅黑" panose="020B0503020204020204" pitchFamily="34" charset="-122"/>
              <a:sym typeface="+mn-ea"/>
            </a:endParaRPr>
          </a:p>
        </p:txBody>
      </p:sp>
      <p:cxnSp>
        <p:nvCxnSpPr>
          <p:cNvPr id="4" name="直接连接符 3"/>
          <p:cNvCxnSpPr/>
          <p:nvPr/>
        </p:nvCxnSpPr>
        <p:spPr>
          <a:xfrm flipH="1">
            <a:off x="932815" y="3027045"/>
            <a:ext cx="240919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3771900" y="2043430"/>
            <a:ext cx="240919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5032375" y="1960245"/>
            <a:ext cx="128841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1423035" y="3086100"/>
            <a:ext cx="10642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randombar(horizontal)">
                                      <p:cBhvr>
                                        <p:cTn id="7" dur="500"/>
                                        <p:tgtEl>
                                          <p:spTgt spid="14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p:stCondLst>
                                    <p:cond delay="400"/>
                                  </p:stCondLst>
                                  <p:childTnLst>
                                    <p:set>
                                      <p:cBhvr>
                                        <p:cTn id="16" dur="1" fill="hold">
                                          <p:stCondLst>
                                            <p:cond delay="0"/>
                                          </p:stCondLst>
                                        </p:cTn>
                                        <p:tgtEl>
                                          <p:spTgt spid="11"/>
                                        </p:tgtEl>
                                        <p:attrNameLst>
                                          <p:attrName>style.visibility</p:attrName>
                                        </p:attrNameLst>
                                      </p:cBhvr>
                                      <p:to>
                                        <p:strVal val="visible"/>
                                      </p:to>
                                    </p:set>
                                    <p:anim calcmode="lin" valueType="num">
                                      <p:cBhvr>
                                        <p:cTn id="17" dur="250" fill="hold"/>
                                        <p:tgtEl>
                                          <p:spTgt spid="11"/>
                                        </p:tgtEl>
                                        <p:attrNameLst>
                                          <p:attrName>ppt_w</p:attrName>
                                        </p:attrNameLst>
                                      </p:cBhvr>
                                      <p:tavLst>
                                        <p:tav tm="0">
                                          <p:val>
                                            <p:fltVal val="0"/>
                                          </p:val>
                                        </p:tav>
                                        <p:tav tm="100000">
                                          <p:val>
                                            <p:strVal val="#ppt_w"/>
                                          </p:val>
                                        </p:tav>
                                      </p:tavLst>
                                    </p:anim>
                                    <p:anim calcmode="lin" valueType="num">
                                      <p:cBhvr>
                                        <p:cTn id="18" dur="250" fill="hold"/>
                                        <p:tgtEl>
                                          <p:spTgt spid="11"/>
                                        </p:tgtEl>
                                        <p:attrNameLst>
                                          <p:attrName>ppt_h</p:attrName>
                                        </p:attrNameLst>
                                      </p:cBhvr>
                                      <p:tavLst>
                                        <p:tav tm="0">
                                          <p:val>
                                            <p:fltVal val="0"/>
                                          </p:val>
                                        </p:tav>
                                        <p:tav tm="100000">
                                          <p:val>
                                            <p:strVal val="#ppt_h"/>
                                          </p:val>
                                        </p:tav>
                                      </p:tavLst>
                                    </p:anim>
                                    <p:animEffect transition="in" filter="fade">
                                      <p:cBhvr>
                                        <p:cTn id="19" dur="250"/>
                                        <p:tgtEl>
                                          <p:spTgt spid="11"/>
                                        </p:tgtEl>
                                      </p:cBhvr>
                                    </p:animEffect>
                                  </p:childTnLst>
                                </p:cTn>
                              </p:par>
                              <p:par>
                                <p:cTn id="20" presetID="6" presetClass="emph" presetSubtype="0" decel="100000" fill="hold" grpId="1" nodeType="withEffect">
                                  <p:stCondLst>
                                    <p:cond delay="600"/>
                                  </p:stCondLst>
                                  <p:childTnLst>
                                    <p:animScale>
                                      <p:cBhvr>
                                        <p:cTn id="21" dur="250" fill="hold"/>
                                        <p:tgtEl>
                                          <p:spTgt spid="11"/>
                                        </p:tgtEl>
                                      </p:cBhvr>
                                      <p:by x="120000" y="120000"/>
                                    </p:animScale>
                                  </p:childTnLst>
                                </p:cTn>
                              </p:par>
                              <p:par>
                                <p:cTn id="22" presetID="6" presetClass="emph" presetSubtype="0" decel="100000" fill="hold" grpId="2" nodeType="withEffect">
                                  <p:stCondLst>
                                    <p:cond delay="800"/>
                                  </p:stCondLst>
                                  <p:childTnLst>
                                    <p:animScale>
                                      <p:cBhvr>
                                        <p:cTn id="23" dur="250" fill="hold"/>
                                        <p:tgtEl>
                                          <p:spTgt spid="11"/>
                                        </p:tgtEl>
                                      </p:cBhvr>
                                      <p:by x="83000" y="83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animBg="1"/>
      <p:bldP spid="10" grpId="0" bldLvl="0"/>
      <p:bldP spid="11" grpId="0" bldLvl="0" animBg="1"/>
      <p:bldP spid="11" grpId="1" bldLvl="0" animBg="1"/>
      <p:bldP spid="11" grpId="2"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66565464"/>
          <p:cNvPicPr>
            <a:picLocks noChangeAspect="1"/>
          </p:cNvPicPr>
          <p:nvPr/>
        </p:nvPicPr>
        <p:blipFill>
          <a:blip r:embed="rId1"/>
          <a:stretch>
            <a:fillRect/>
          </a:stretch>
        </p:blipFill>
        <p:spPr>
          <a:xfrm>
            <a:off x="-15240" y="0"/>
            <a:ext cx="12321540" cy="6929120"/>
          </a:xfrm>
          <a:prstGeom prst="rect">
            <a:avLst/>
          </a:prstGeom>
        </p:spPr>
      </p:pic>
      <p:sp>
        <p:nvSpPr>
          <p:cNvPr id="10" name="矩形 9"/>
          <p:cNvSpPr/>
          <p:nvPr/>
        </p:nvSpPr>
        <p:spPr>
          <a:xfrm>
            <a:off x="132715" y="153670"/>
            <a:ext cx="12023725" cy="6636385"/>
          </a:xfrm>
          <a:prstGeom prst="rect">
            <a:avLst/>
          </a:prstGeom>
          <a:solidFill>
            <a:schemeClr val="bg1"/>
          </a:solid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077913" y="1461770"/>
            <a:ext cx="2762250" cy="1151255"/>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3" name="矩形 2"/>
          <p:cNvSpPr/>
          <p:nvPr/>
        </p:nvSpPr>
        <p:spPr>
          <a:xfrm>
            <a:off x="1077913" y="3195955"/>
            <a:ext cx="2777490" cy="1151255"/>
          </a:xfrm>
          <a:prstGeom prst="rect">
            <a:avLst/>
          </a:prstGeom>
          <a:solidFill>
            <a:srgbClr val="373253"/>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4" name="矩形 3"/>
          <p:cNvSpPr/>
          <p:nvPr/>
        </p:nvSpPr>
        <p:spPr>
          <a:xfrm>
            <a:off x="1077278" y="5026660"/>
            <a:ext cx="2763520" cy="1151255"/>
          </a:xfrm>
          <a:prstGeom prst="rect">
            <a:avLst/>
          </a:prstGeom>
          <a:solidFill>
            <a:srgbClr val="373253"/>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pic>
        <p:nvPicPr>
          <p:cNvPr id="7" name="图片占位符 12" descr="D:/半导体1.jpeg半导体1"/>
          <p:cNvPicPr preferRelativeResize="0">
            <a:picLocks noChangeAspect="1"/>
          </p:cNvPicPr>
          <p:nvPr/>
        </p:nvPicPr>
        <p:blipFill>
          <a:blip r:embed="rId2"/>
          <a:srcRect t="4133" b="4133"/>
          <a:stretch>
            <a:fillRect/>
          </a:stretch>
        </p:blipFill>
        <p:spPr>
          <a:xfrm>
            <a:off x="4057015" y="1477010"/>
            <a:ext cx="4432935" cy="2286635"/>
          </a:xfrm>
          <a:prstGeom prst="rect">
            <a:avLst/>
          </a:prstGeom>
          <a:blipFill rotWithShape="1">
            <a:blip r:embed="rId3"/>
            <a:stretch>
              <a:fillRect/>
            </a:stretch>
          </a:blipFill>
        </p:spPr>
      </p:pic>
      <p:sp>
        <p:nvSpPr>
          <p:cNvPr id="20" name="矩形 19"/>
          <p:cNvSpPr/>
          <p:nvPr/>
        </p:nvSpPr>
        <p:spPr>
          <a:xfrm>
            <a:off x="1273175" y="1570990"/>
            <a:ext cx="2371725" cy="810260"/>
          </a:xfrm>
          <a:prstGeom prst="rect">
            <a:avLst/>
          </a:prstGeom>
        </p:spPr>
        <p:txBody>
          <a:bodyPr wrap="square">
            <a:spAutoFit/>
            <a:scene3d>
              <a:camera prst="orthographicFront"/>
              <a:lightRig rig="threePt" dir="t"/>
            </a:scene3d>
            <a:sp3d contourW="12700"/>
          </a:bodyPr>
          <a:lstStyle/>
          <a:p>
            <a:pPr algn="ctr">
              <a:lnSpc>
                <a:spcPct val="130000"/>
              </a:lnSpc>
            </a:pPr>
            <a:r>
              <a:rPr kumimoji="1" lang="zh-CN" altLang="en-US" sz="1200" dirty="0">
                <a:solidFill>
                  <a:schemeClr val="bg1"/>
                </a:solidFill>
                <a:cs typeface="+mn-ea"/>
                <a:sym typeface="+mn-lt"/>
              </a:rPr>
              <a:t>硅基材料：硅是最常用的半导体材料，广泛应用于电子器件中，如晶体管、集成电路等。</a:t>
            </a:r>
            <a:endParaRPr kumimoji="1" lang="zh-CN" altLang="en-US" sz="1200" dirty="0">
              <a:solidFill>
                <a:schemeClr val="bg1"/>
              </a:solidFill>
              <a:cs typeface="+mn-ea"/>
              <a:sym typeface="+mn-lt"/>
            </a:endParaRPr>
          </a:p>
        </p:txBody>
      </p:sp>
      <p:sp>
        <p:nvSpPr>
          <p:cNvPr id="22" name="矩形 21"/>
          <p:cNvSpPr/>
          <p:nvPr/>
        </p:nvSpPr>
        <p:spPr>
          <a:xfrm>
            <a:off x="1273175" y="3282950"/>
            <a:ext cx="2371725" cy="1290320"/>
          </a:xfrm>
          <a:prstGeom prst="rect">
            <a:avLst/>
          </a:prstGeom>
        </p:spPr>
        <p:txBody>
          <a:bodyPr wrap="square">
            <a:spAutoFit/>
            <a:scene3d>
              <a:camera prst="orthographicFront"/>
              <a:lightRig rig="threePt" dir="t"/>
            </a:scene3d>
            <a:sp3d contourW="12700"/>
          </a:bodyPr>
          <a:lstStyle/>
          <a:p>
            <a:pPr algn="ctr">
              <a:lnSpc>
                <a:spcPct val="130000"/>
              </a:lnSpc>
            </a:pPr>
            <a:r>
              <a:rPr kumimoji="1" lang="zh-CN" altLang="en-US" sz="1200" dirty="0">
                <a:solidFill>
                  <a:schemeClr val="bg1"/>
                </a:solidFill>
                <a:cs typeface="+mn-ea"/>
                <a:sym typeface="+mn-lt"/>
              </a:rPr>
              <a:t>类III-V化合物半导体材料：这类材料包括氮化镓、磷化镓、砷化铟等化合物，具有优异的电学和光电性能，可用于制作高速、高功率和高频率的电子器件。</a:t>
            </a:r>
            <a:endParaRPr kumimoji="1" lang="zh-CN" altLang="en-US" sz="1200" dirty="0">
              <a:solidFill>
                <a:schemeClr val="bg1"/>
              </a:solidFill>
              <a:cs typeface="+mn-ea"/>
              <a:sym typeface="+mn-lt"/>
            </a:endParaRPr>
          </a:p>
        </p:txBody>
      </p:sp>
      <p:sp>
        <p:nvSpPr>
          <p:cNvPr id="23" name="矩形 22"/>
          <p:cNvSpPr/>
          <p:nvPr/>
        </p:nvSpPr>
        <p:spPr>
          <a:xfrm>
            <a:off x="1273175" y="5148580"/>
            <a:ext cx="2371725" cy="1050290"/>
          </a:xfrm>
          <a:prstGeom prst="rect">
            <a:avLst/>
          </a:prstGeom>
        </p:spPr>
        <p:txBody>
          <a:bodyPr wrap="square">
            <a:spAutoFit/>
            <a:scene3d>
              <a:camera prst="orthographicFront"/>
              <a:lightRig rig="threePt" dir="t"/>
            </a:scene3d>
            <a:sp3d contourW="12700"/>
          </a:bodyPr>
          <a:lstStyle/>
          <a:p>
            <a:pPr algn="ctr">
              <a:lnSpc>
                <a:spcPct val="130000"/>
              </a:lnSpc>
            </a:pPr>
            <a:r>
              <a:rPr kumimoji="1" lang="zh-CN" altLang="en-US" sz="1200" dirty="0">
                <a:solidFill>
                  <a:schemeClr val="bg1"/>
                </a:solidFill>
                <a:cs typeface="+mn-ea"/>
                <a:sym typeface="+mn-lt"/>
              </a:rPr>
              <a:t>复合半导体材料：如锗硅（GeSi）、锗锡锗（SiGeSn）等，用于制作发光二极管、太阳能电池等。</a:t>
            </a:r>
            <a:endParaRPr kumimoji="1" lang="zh-CN" altLang="en-US" sz="1200" dirty="0">
              <a:solidFill>
                <a:schemeClr val="bg1"/>
              </a:solidFill>
              <a:cs typeface="+mn-ea"/>
              <a:sym typeface="+mn-lt"/>
            </a:endParaRPr>
          </a:p>
        </p:txBody>
      </p:sp>
      <p:pic>
        <p:nvPicPr>
          <p:cNvPr id="11" name="图片占位符 12" descr="D:/半导体2.jpeg半导体2"/>
          <p:cNvPicPr preferRelativeResize="0">
            <a:picLocks noChangeAspect="1"/>
          </p:cNvPicPr>
          <p:nvPr/>
        </p:nvPicPr>
        <p:blipFill>
          <a:blip r:embed="rId4"/>
          <a:srcRect t="2593" b="2593"/>
          <a:stretch>
            <a:fillRect/>
          </a:stretch>
        </p:blipFill>
        <p:spPr>
          <a:xfrm>
            <a:off x="4056380" y="3839845"/>
            <a:ext cx="4432935" cy="2363470"/>
          </a:xfrm>
          <a:prstGeom prst="rect">
            <a:avLst/>
          </a:prstGeom>
          <a:blipFill rotWithShape="1">
            <a:blip r:embed="rId3"/>
            <a:stretch>
              <a:fillRect/>
            </a:stretch>
          </a:blipFill>
        </p:spPr>
      </p:pic>
      <p:sp>
        <p:nvSpPr>
          <p:cNvPr id="14" name="矩形 13"/>
          <p:cNvSpPr/>
          <p:nvPr/>
        </p:nvSpPr>
        <p:spPr>
          <a:xfrm>
            <a:off x="8626793" y="1461770"/>
            <a:ext cx="2762250" cy="1151255"/>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15" name="矩形 14"/>
          <p:cNvSpPr/>
          <p:nvPr/>
        </p:nvSpPr>
        <p:spPr>
          <a:xfrm>
            <a:off x="8633143" y="3195955"/>
            <a:ext cx="2777490" cy="1151255"/>
          </a:xfrm>
          <a:prstGeom prst="rect">
            <a:avLst/>
          </a:prstGeom>
          <a:solidFill>
            <a:srgbClr val="373253"/>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18" name="矩形 17"/>
          <p:cNvSpPr/>
          <p:nvPr/>
        </p:nvSpPr>
        <p:spPr>
          <a:xfrm>
            <a:off x="8633143" y="4918710"/>
            <a:ext cx="2763520" cy="1151255"/>
          </a:xfrm>
          <a:prstGeom prst="rect">
            <a:avLst/>
          </a:prstGeom>
          <a:solidFill>
            <a:srgbClr val="373253"/>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21" name="矩形 20"/>
          <p:cNvSpPr/>
          <p:nvPr/>
        </p:nvSpPr>
        <p:spPr>
          <a:xfrm>
            <a:off x="8822055" y="1570990"/>
            <a:ext cx="2371725" cy="1050290"/>
          </a:xfrm>
          <a:prstGeom prst="rect">
            <a:avLst/>
          </a:prstGeom>
        </p:spPr>
        <p:txBody>
          <a:bodyPr wrap="square">
            <a:spAutoFit/>
            <a:scene3d>
              <a:camera prst="orthographicFront"/>
              <a:lightRig rig="threePt" dir="t"/>
            </a:scene3d>
            <a:sp3d contourW="12700"/>
          </a:bodyPr>
          <a:lstStyle/>
          <a:p>
            <a:pPr algn="ctr">
              <a:lnSpc>
                <a:spcPct val="130000"/>
              </a:lnSpc>
            </a:pPr>
            <a:r>
              <a:rPr kumimoji="1" lang="zh-CN" altLang="en-US" sz="1200" dirty="0">
                <a:solidFill>
                  <a:schemeClr val="bg1"/>
                </a:solidFill>
                <a:cs typeface="+mn-ea"/>
                <a:sym typeface="+mn-lt"/>
              </a:rPr>
              <a:t>有机半导体材料：以碳为主体的有机分子化合物，适合制造柔性电子器件、柔性电子显示器、有机太阳能电池等。</a:t>
            </a:r>
            <a:endParaRPr kumimoji="1" lang="zh-CN" altLang="en-US" sz="1200" dirty="0">
              <a:solidFill>
                <a:schemeClr val="bg1"/>
              </a:solidFill>
              <a:cs typeface="+mn-ea"/>
              <a:sym typeface="+mn-lt"/>
            </a:endParaRPr>
          </a:p>
        </p:txBody>
      </p:sp>
      <p:sp>
        <p:nvSpPr>
          <p:cNvPr id="27" name="矩形 26"/>
          <p:cNvSpPr/>
          <p:nvPr/>
        </p:nvSpPr>
        <p:spPr>
          <a:xfrm>
            <a:off x="8822055" y="3305810"/>
            <a:ext cx="2371725" cy="1050290"/>
          </a:xfrm>
          <a:prstGeom prst="rect">
            <a:avLst/>
          </a:prstGeom>
        </p:spPr>
        <p:txBody>
          <a:bodyPr wrap="square">
            <a:spAutoFit/>
            <a:scene3d>
              <a:camera prst="orthographicFront"/>
              <a:lightRig rig="threePt" dir="t"/>
            </a:scene3d>
            <a:sp3d contourW="12700"/>
          </a:bodyPr>
          <a:lstStyle/>
          <a:p>
            <a:pPr algn="ctr">
              <a:lnSpc>
                <a:spcPct val="130000"/>
              </a:lnSpc>
            </a:pPr>
            <a:r>
              <a:rPr kumimoji="1" lang="zh-CN" altLang="en-US" sz="1200" dirty="0">
                <a:solidFill>
                  <a:schemeClr val="bg1"/>
                </a:solidFill>
                <a:cs typeface="+mn-ea"/>
                <a:sym typeface="+mn-lt"/>
              </a:rPr>
              <a:t>无机非金属半导体材料：如氧化物、硝酸盐等，适合用于制作传感器、闪存存储器、薄膜晶体管等器件。</a:t>
            </a:r>
            <a:endParaRPr kumimoji="1" lang="zh-CN" altLang="en-US" sz="1200" dirty="0">
              <a:solidFill>
                <a:schemeClr val="bg1"/>
              </a:solidFill>
              <a:cs typeface="+mn-ea"/>
              <a:sym typeface="+mn-lt"/>
            </a:endParaRPr>
          </a:p>
        </p:txBody>
      </p:sp>
      <p:sp>
        <p:nvSpPr>
          <p:cNvPr id="28" name="矩形 27"/>
          <p:cNvSpPr/>
          <p:nvPr/>
        </p:nvSpPr>
        <p:spPr>
          <a:xfrm>
            <a:off x="8822055" y="4923790"/>
            <a:ext cx="2371725" cy="1438910"/>
          </a:xfrm>
          <a:prstGeom prst="rect">
            <a:avLst/>
          </a:prstGeom>
        </p:spPr>
        <p:txBody>
          <a:bodyPr wrap="square">
            <a:spAutoFit/>
            <a:scene3d>
              <a:camera prst="orthographicFront"/>
              <a:lightRig rig="threePt" dir="t"/>
            </a:scene3d>
            <a:sp3d contourW="12700"/>
          </a:bodyPr>
          <a:lstStyle/>
          <a:p>
            <a:pPr algn="ctr">
              <a:lnSpc>
                <a:spcPct val="150000"/>
              </a:lnSpc>
            </a:pPr>
            <a:r>
              <a:rPr kumimoji="1" lang="zh-CN" altLang="en-US" sz="1200" dirty="0">
                <a:solidFill>
                  <a:schemeClr val="bg1"/>
                </a:solidFill>
                <a:cs typeface="+mn-ea"/>
                <a:sym typeface="+mn-lt"/>
              </a:rPr>
              <a:t>生物半导体材料：如DNA、蛋白质等生物分子，可用于制造多种生物传感器、微纳电子器件等领域。</a:t>
            </a:r>
            <a:endParaRPr kumimoji="1" lang="zh-CN" altLang="en-US" sz="1200" dirty="0">
              <a:solidFill>
                <a:schemeClr val="bg1"/>
              </a:solidFill>
              <a:cs typeface="+mn-ea"/>
              <a:sym typeface="+mn-lt"/>
            </a:endParaRPr>
          </a:p>
          <a:p>
            <a:pPr algn="ctr">
              <a:lnSpc>
                <a:spcPct val="130000"/>
              </a:lnSpc>
            </a:pPr>
            <a:endParaRPr kumimoji="1" lang="zh-CN" altLang="en-US" sz="1200" dirty="0">
              <a:solidFill>
                <a:schemeClr val="bg1"/>
              </a:solidFill>
              <a:cs typeface="+mn-ea"/>
              <a:sym typeface="+mn-lt"/>
            </a:endParaRPr>
          </a:p>
        </p:txBody>
      </p:sp>
      <p:sp>
        <p:nvSpPr>
          <p:cNvPr id="30"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1" name="文本框 30"/>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半导体材料</a:t>
            </a:r>
            <a:endParaRPr lang="zh-CN" altLang="en-US" sz="2400" b="0" dirty="0">
              <a:solidFill>
                <a:schemeClr val="tx1">
                  <a:lumMod val="75000"/>
                  <a:lumOff val="25000"/>
                </a:schemeClr>
              </a:solidFill>
              <a:latin typeface="+mn-l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3000">
        <p14:ripp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 presetClass="entr" presetSubtype="8"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0-#ppt_w/2"/>
                                          </p:val>
                                        </p:tav>
                                        <p:tav tm="100000">
                                          <p:val>
                                            <p:strVal val="#ppt_x"/>
                                          </p:val>
                                        </p:tav>
                                      </p:tavLst>
                                    </p:anim>
                                    <p:anim calcmode="lin" valueType="num">
                                      <p:cBhvr additive="base">
                                        <p:cTn id="26" dur="500" fill="hold"/>
                                        <p:tgtEl>
                                          <p:spTgt spid="11"/>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 presetClass="entr" presetSubtype="4"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fill="hold"/>
                                        <p:tgtEl>
                                          <p:spTgt spid="27"/>
                                        </p:tgtEl>
                                        <p:attrNameLst>
                                          <p:attrName>ppt_x</p:attrName>
                                        </p:attrNameLst>
                                      </p:cBhvr>
                                      <p:tavLst>
                                        <p:tav tm="0">
                                          <p:val>
                                            <p:strVal val="#ppt_x"/>
                                          </p:val>
                                        </p:tav>
                                        <p:tav tm="100000">
                                          <p:val>
                                            <p:strVal val="#ppt_x"/>
                                          </p:val>
                                        </p:tav>
                                      </p:tavLst>
                                    </p:anim>
                                    <p:anim calcmode="lin" valueType="num">
                                      <p:cBhvr additive="base">
                                        <p:cTn id="35" dur="500" fill="hold"/>
                                        <p:tgtEl>
                                          <p:spTgt spid="27"/>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 calcmode="lin" valueType="num">
                                      <p:cBhvr additive="base">
                                        <p:cTn id="38" dur="500" fill="hold"/>
                                        <p:tgtEl>
                                          <p:spTgt spid="28"/>
                                        </p:tgtEl>
                                        <p:attrNameLst>
                                          <p:attrName>ppt_x</p:attrName>
                                        </p:attrNameLst>
                                      </p:cBhvr>
                                      <p:tavLst>
                                        <p:tav tm="0">
                                          <p:val>
                                            <p:strVal val="#ppt_x"/>
                                          </p:val>
                                        </p:tav>
                                        <p:tav tm="100000">
                                          <p:val>
                                            <p:strVal val="#ppt_x"/>
                                          </p:val>
                                        </p:tav>
                                      </p:tavLst>
                                    </p:anim>
                                    <p:anim calcmode="lin" valueType="num">
                                      <p:cBhvr additive="base">
                                        <p:cTn id="3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3" grpId="0"/>
      <p:bldP spid="21" grpId="0"/>
      <p:bldP spid="2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custDataLst>
              <p:tags r:id="rId1"/>
            </p:custDataLst>
          </p:nvPr>
        </p:nvSpPr>
        <p:spPr>
          <a:xfrm>
            <a:off x="2286635" y="1968500"/>
            <a:ext cx="946785" cy="946785"/>
          </a:xfrm>
          <a:prstGeom prst="ellipse">
            <a:avLst/>
          </a:prstGeom>
          <a:blipFill rotWithShape="1">
            <a:blip r:embed="rId2"/>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 name="文本框 4"/>
          <p:cNvSpPr txBox="1"/>
          <p:nvPr/>
        </p:nvSpPr>
        <p:spPr>
          <a:xfrm>
            <a:off x="1103630" y="527050"/>
            <a:ext cx="2773045" cy="657225"/>
          </a:xfrm>
          <a:prstGeom prst="rect">
            <a:avLst/>
          </a:prstGeom>
          <a:noFill/>
        </p:spPr>
        <p:txBody>
          <a:bodyPr wrap="square" rtlCol="0">
            <a:no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半导体元件</a:t>
            </a:r>
            <a:endParaRPr lang="zh-CN" altLang="en-US" sz="2400" b="0" dirty="0">
              <a:solidFill>
                <a:schemeClr val="tx1">
                  <a:lumMod val="75000"/>
                  <a:lumOff val="25000"/>
                </a:schemeClr>
              </a:solidFill>
              <a:latin typeface="+mn-lt"/>
              <a:cs typeface="+mn-ea"/>
              <a:sym typeface="+mn-lt"/>
            </a:endParaRPr>
          </a:p>
        </p:txBody>
      </p:sp>
      <p:sp>
        <p:nvSpPr>
          <p:cNvPr id="3" name="椭圆 2"/>
          <p:cNvSpPr/>
          <p:nvPr>
            <p:custDataLst>
              <p:tags r:id="rId3"/>
            </p:custDataLst>
          </p:nvPr>
        </p:nvSpPr>
        <p:spPr>
          <a:xfrm>
            <a:off x="2286635" y="4373245"/>
            <a:ext cx="946785" cy="946785"/>
          </a:xfrm>
          <a:prstGeom prst="ellipse">
            <a:avLst/>
          </a:prstGeom>
          <a:blipFill rotWithShape="1">
            <a:blip r:embed="rId4"/>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椭圆 5"/>
          <p:cNvSpPr/>
          <p:nvPr>
            <p:custDataLst>
              <p:tags r:id="rId5"/>
            </p:custDataLst>
          </p:nvPr>
        </p:nvSpPr>
        <p:spPr>
          <a:xfrm>
            <a:off x="5563235" y="1968500"/>
            <a:ext cx="946785" cy="946785"/>
          </a:xfrm>
          <a:prstGeom prst="ellipse">
            <a:avLst/>
          </a:prstGeom>
          <a:blipFill rotWithShape="1">
            <a:blip r:embed="rId6"/>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6"/>
          <p:cNvSpPr/>
          <p:nvPr>
            <p:custDataLst>
              <p:tags r:id="rId7"/>
            </p:custDataLst>
          </p:nvPr>
        </p:nvSpPr>
        <p:spPr>
          <a:xfrm>
            <a:off x="5563235" y="4373245"/>
            <a:ext cx="946785" cy="946785"/>
          </a:xfrm>
          <a:prstGeom prst="ellipse">
            <a:avLst/>
          </a:prstGeom>
          <a:blipFill rotWithShape="1">
            <a:blip r:embed="rId8"/>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custDataLst>
              <p:tags r:id="rId9"/>
            </p:custDataLst>
          </p:nvPr>
        </p:nvSpPr>
        <p:spPr>
          <a:xfrm>
            <a:off x="8839835" y="1968500"/>
            <a:ext cx="946785" cy="946785"/>
          </a:xfrm>
          <a:prstGeom prst="ellipse">
            <a:avLst/>
          </a:prstGeom>
          <a:blipFill rotWithShape="1">
            <a:blip r:embed="rId10"/>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椭圆 8"/>
          <p:cNvSpPr/>
          <p:nvPr>
            <p:custDataLst>
              <p:tags r:id="rId11"/>
            </p:custDataLst>
          </p:nvPr>
        </p:nvSpPr>
        <p:spPr>
          <a:xfrm>
            <a:off x="8839835" y="4373245"/>
            <a:ext cx="946785" cy="946785"/>
          </a:xfrm>
          <a:prstGeom prst="ellipse">
            <a:avLst/>
          </a:prstGeom>
          <a:blipFill rotWithShape="1">
            <a:blip r:embed="rId12"/>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2286635" y="3140075"/>
            <a:ext cx="947420" cy="417830"/>
          </a:xfrm>
          <a:prstGeom prst="rect">
            <a:avLst/>
          </a:prstGeom>
          <a:noFill/>
        </p:spPr>
        <p:txBody>
          <a:bodyPr wrap="square" rtlCol="0">
            <a:noAutofit/>
          </a:bodyPr>
          <a:p>
            <a:r>
              <a:rPr lang="zh-CN" altLang="en-US"/>
              <a:t>二极管</a:t>
            </a:r>
            <a:endParaRPr lang="zh-CN" altLang="en-US"/>
          </a:p>
        </p:txBody>
      </p:sp>
      <p:sp>
        <p:nvSpPr>
          <p:cNvPr id="15" name="文本框 14"/>
          <p:cNvSpPr txBox="1"/>
          <p:nvPr/>
        </p:nvSpPr>
        <p:spPr>
          <a:xfrm>
            <a:off x="5563235" y="3178810"/>
            <a:ext cx="947420" cy="417830"/>
          </a:xfrm>
          <a:prstGeom prst="rect">
            <a:avLst/>
          </a:prstGeom>
          <a:noFill/>
        </p:spPr>
        <p:txBody>
          <a:bodyPr wrap="square" rtlCol="0">
            <a:noAutofit/>
          </a:bodyPr>
          <a:p>
            <a:r>
              <a:rPr lang="zh-CN" altLang="en-US"/>
              <a:t>三极管</a:t>
            </a:r>
            <a:endParaRPr lang="zh-CN" altLang="en-US"/>
          </a:p>
        </p:txBody>
      </p:sp>
      <p:sp>
        <p:nvSpPr>
          <p:cNvPr id="16" name="文本框 15"/>
          <p:cNvSpPr txBox="1"/>
          <p:nvPr/>
        </p:nvSpPr>
        <p:spPr>
          <a:xfrm>
            <a:off x="8728710" y="3140075"/>
            <a:ext cx="1169035" cy="578485"/>
          </a:xfrm>
          <a:prstGeom prst="rect">
            <a:avLst/>
          </a:prstGeom>
          <a:noFill/>
        </p:spPr>
        <p:txBody>
          <a:bodyPr wrap="square" rtlCol="0">
            <a:noAutofit/>
          </a:bodyPr>
          <a:p>
            <a:r>
              <a:rPr lang="zh-CN" altLang="en-US"/>
              <a:t>场效应管</a:t>
            </a:r>
            <a:endParaRPr lang="zh-CN" altLang="en-US"/>
          </a:p>
        </p:txBody>
      </p:sp>
      <p:sp>
        <p:nvSpPr>
          <p:cNvPr id="22" name="文本框 21"/>
          <p:cNvSpPr txBox="1"/>
          <p:nvPr/>
        </p:nvSpPr>
        <p:spPr>
          <a:xfrm>
            <a:off x="2286000" y="5487035"/>
            <a:ext cx="947420" cy="417830"/>
          </a:xfrm>
          <a:prstGeom prst="rect">
            <a:avLst/>
          </a:prstGeom>
          <a:noFill/>
        </p:spPr>
        <p:txBody>
          <a:bodyPr wrap="square" rtlCol="0">
            <a:noAutofit/>
          </a:bodyPr>
          <a:p>
            <a:r>
              <a:rPr lang="zh-CN" altLang="en-US"/>
              <a:t>晶闸管</a:t>
            </a:r>
            <a:endParaRPr lang="zh-CN" altLang="en-US"/>
          </a:p>
        </p:txBody>
      </p:sp>
      <p:sp>
        <p:nvSpPr>
          <p:cNvPr id="23" name="文本框 22"/>
          <p:cNvSpPr txBox="1"/>
          <p:nvPr/>
        </p:nvSpPr>
        <p:spPr>
          <a:xfrm>
            <a:off x="5461635" y="5487035"/>
            <a:ext cx="1269365" cy="775970"/>
          </a:xfrm>
          <a:prstGeom prst="rect">
            <a:avLst/>
          </a:prstGeom>
          <a:noFill/>
        </p:spPr>
        <p:txBody>
          <a:bodyPr wrap="square" rtlCol="0">
            <a:noAutofit/>
          </a:bodyPr>
          <a:p>
            <a:r>
              <a:rPr lang="zh-CN" altLang="en-US"/>
              <a:t>达林顿管</a:t>
            </a:r>
            <a:endParaRPr lang="zh-CN" altLang="en-US"/>
          </a:p>
        </p:txBody>
      </p:sp>
      <p:sp>
        <p:nvSpPr>
          <p:cNvPr id="24" name="文本框 23"/>
          <p:cNvSpPr txBox="1"/>
          <p:nvPr/>
        </p:nvSpPr>
        <p:spPr>
          <a:xfrm>
            <a:off x="8641715" y="5394325"/>
            <a:ext cx="1467485" cy="732790"/>
          </a:xfrm>
          <a:prstGeom prst="rect">
            <a:avLst/>
          </a:prstGeom>
          <a:noFill/>
        </p:spPr>
        <p:txBody>
          <a:bodyPr wrap="square" rtlCol="0">
            <a:noAutofit/>
          </a:bodyPr>
          <a:p>
            <a:r>
              <a:rPr lang="en-US" altLang="zh-CN"/>
              <a:t>LED</a:t>
            </a:r>
            <a:r>
              <a:rPr lang="zh-CN" altLang="en-US"/>
              <a:t>（发光二极管）</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48165" y="164220"/>
            <a:ext cx="2895600" cy="501650"/>
          </a:xfrm>
          <a:prstGeom prst="rect">
            <a:avLst/>
          </a:prstGeom>
          <a:noFill/>
        </p:spPr>
        <p:txBody>
          <a:bodyPr wrap="non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zh-CN" altLang="en-US" sz="2665" b="0" i="0" u="none" strike="noStrike" kern="0" cap="none" spc="0" normalizeH="0" baseline="0" noProof="0">
                <a:ln>
                  <a:noFill/>
                </a:ln>
                <a:solidFill>
                  <a:srgbClr val="11CEE2"/>
                </a:solidFill>
                <a:effectLst/>
                <a:uLnTx/>
                <a:uFillTx/>
                <a:latin typeface="微软雅黑" panose="020B0503020204020204" pitchFamily="34" charset="-122"/>
                <a:ea typeface="微软雅黑" panose="020B0503020204020204" pitchFamily="34" charset="-122"/>
                <a:cs typeface="+mn-ea"/>
                <a:sym typeface="Calibri" panose="020F0502020204030204" charset="0"/>
              </a:rPr>
              <a:t>半导体材料的应用</a:t>
            </a:r>
            <a:endParaRPr kumimoji="1" lang="zh-CN" altLang="en-US" sz="2665" b="0" i="0" u="none" strike="noStrike" kern="0" cap="none" spc="0" normalizeH="0" baseline="0" noProof="0">
              <a:ln>
                <a:noFill/>
              </a:ln>
              <a:solidFill>
                <a:srgbClr val="11CEE2"/>
              </a:solidFill>
              <a:effectLst/>
              <a:uLnTx/>
              <a:uFillTx/>
              <a:latin typeface="微软雅黑" panose="020B0503020204020204" pitchFamily="34" charset="-122"/>
              <a:ea typeface="微软雅黑" panose="020B0503020204020204" pitchFamily="34" charset="-122"/>
              <a:cs typeface="+mn-ea"/>
              <a:sym typeface="Calibri" panose="020F0502020204030204" charset="0"/>
            </a:endParaRPr>
          </a:p>
        </p:txBody>
      </p:sp>
      <p:sp>
        <p:nvSpPr>
          <p:cNvPr id="11" name="文本框 10"/>
          <p:cNvSpPr txBox="1"/>
          <p:nvPr/>
        </p:nvSpPr>
        <p:spPr>
          <a:xfrm>
            <a:off x="348165" y="627588"/>
            <a:ext cx="2555012" cy="306705"/>
          </a:xfrm>
          <a:prstGeom prst="rect">
            <a:avLst/>
          </a:prstGeom>
          <a:noFill/>
        </p:spPr>
        <p:txBody>
          <a:bodyPr wrap="squar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rPr>
              <a:t>Application</a:t>
            </a:r>
            <a:endPar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endParaRPr>
          </a:p>
        </p:txBody>
      </p:sp>
      <p:cxnSp>
        <p:nvCxnSpPr>
          <p:cNvPr id="12" name="直接连接符 11"/>
          <p:cNvCxnSpPr/>
          <p:nvPr/>
        </p:nvCxnSpPr>
        <p:spPr>
          <a:xfrm>
            <a:off x="292571" y="231835"/>
            <a:ext cx="0" cy="621339"/>
          </a:xfrm>
          <a:prstGeom prst="line">
            <a:avLst/>
          </a:prstGeom>
          <a:ln>
            <a:solidFill>
              <a:srgbClr val="43B0C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5" name="组合 14"/>
          <p:cNvGrpSpPr/>
          <p:nvPr>
            <p:custDataLst>
              <p:tags r:id="rId1"/>
            </p:custDataLst>
          </p:nvPr>
        </p:nvGrpSpPr>
        <p:grpSpPr>
          <a:xfrm>
            <a:off x="790365" y="1589291"/>
            <a:ext cx="1619964" cy="1619964"/>
            <a:chOff x="1134769" y="1451442"/>
            <a:chExt cx="980473" cy="980473"/>
          </a:xfrm>
        </p:grpSpPr>
        <p:grpSp>
          <p:nvGrpSpPr>
            <p:cNvPr id="16" name="组合 15"/>
            <p:cNvGrpSpPr/>
            <p:nvPr/>
          </p:nvGrpSpPr>
          <p:grpSpPr>
            <a:xfrm>
              <a:off x="1134769" y="1451442"/>
              <a:ext cx="980473" cy="980473"/>
              <a:chOff x="5213600" y="2517129"/>
              <a:chExt cx="2023672" cy="2023672"/>
            </a:xfrm>
          </p:grpSpPr>
          <p:sp>
            <p:nvSpPr>
              <p:cNvPr id="19" name="椭圆 18"/>
              <p:cNvSpPr/>
              <p:nvPr>
                <p:custDataLst>
                  <p:tags r:id="rId2"/>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0" name="椭圆 19"/>
              <p:cNvSpPr/>
              <p:nvPr>
                <p:custDataLst>
                  <p:tags r:id="rId3"/>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7" name="椭圆 16"/>
            <p:cNvSpPr/>
            <p:nvPr>
              <p:custDataLst>
                <p:tags r:id="rId4"/>
              </p:custDataLst>
            </p:nvPr>
          </p:nvSpPr>
          <p:spPr>
            <a:xfrm>
              <a:off x="1228031" y="1544704"/>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3" name="矩形 2"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custDataLst>
              <p:tags r:id="rId5"/>
            </p:custDataLst>
          </p:nvPr>
        </p:nvSpPr>
        <p:spPr>
          <a:xfrm>
            <a:off x="218359" y="3886363"/>
            <a:ext cx="2763976" cy="267652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rPr>
              <a:t>半导体材料是电子行业中最重要的材料之一，被广泛应用于电子芯片、智能手机、计算机等电子设备的生产制造中。随着技术的不断发展，半导体元件也开始向纳米级别、甚至更小的领域发展，未来电子设备的生产制造将更加依赖于半导体技术。</a:t>
            </a:r>
            <a:endPar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endParaRPr>
          </a:p>
        </p:txBody>
      </p:sp>
      <p:sp>
        <p:nvSpPr>
          <p:cNvPr id="4" name="文本框 3"/>
          <p:cNvSpPr txBox="1"/>
          <p:nvPr>
            <p:custDataLst>
              <p:tags r:id="rId6"/>
            </p:custDataLst>
          </p:nvPr>
        </p:nvSpPr>
        <p:spPr>
          <a:xfrm>
            <a:off x="965347" y="3434957"/>
            <a:ext cx="1270000" cy="420370"/>
          </a:xfrm>
          <a:prstGeom prst="rect">
            <a:avLst/>
          </a:prstGeom>
          <a:noFill/>
        </p:spPr>
        <p:txBody>
          <a:bodyPr wrap="non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rPr>
              <a:t>电子领域</a:t>
            </a:r>
            <a:endPar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endParaRPr>
          </a:p>
        </p:txBody>
      </p:sp>
      <p:grpSp>
        <p:nvGrpSpPr>
          <p:cNvPr id="41" name="组合 40"/>
          <p:cNvGrpSpPr/>
          <p:nvPr>
            <p:custDataLst>
              <p:tags r:id="rId7"/>
            </p:custDataLst>
          </p:nvPr>
        </p:nvGrpSpPr>
        <p:grpSpPr>
          <a:xfrm>
            <a:off x="3778973" y="1589291"/>
            <a:ext cx="1619964" cy="1619964"/>
            <a:chOff x="1134769" y="1451442"/>
            <a:chExt cx="980473" cy="980473"/>
          </a:xfrm>
        </p:grpSpPr>
        <p:grpSp>
          <p:nvGrpSpPr>
            <p:cNvPr id="44" name="组合 43"/>
            <p:cNvGrpSpPr/>
            <p:nvPr/>
          </p:nvGrpSpPr>
          <p:grpSpPr>
            <a:xfrm>
              <a:off x="1134769" y="1451442"/>
              <a:ext cx="980473" cy="980473"/>
              <a:chOff x="5213600" y="2517129"/>
              <a:chExt cx="2023672" cy="2023672"/>
            </a:xfrm>
          </p:grpSpPr>
          <p:sp>
            <p:nvSpPr>
              <p:cNvPr id="46" name="椭圆 45"/>
              <p:cNvSpPr/>
              <p:nvPr>
                <p:custDataLst>
                  <p:tags r:id="rId8"/>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7" name="椭圆 46"/>
              <p:cNvSpPr/>
              <p:nvPr>
                <p:custDataLst>
                  <p:tags r:id="rId9"/>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45" name="椭圆 44"/>
            <p:cNvSpPr/>
            <p:nvPr>
              <p:custDataLst>
                <p:tags r:id="rId10"/>
              </p:custDataLst>
            </p:nvPr>
          </p:nvSpPr>
          <p:spPr>
            <a:xfrm>
              <a:off x="1228031" y="1544704"/>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42" name="矩形 41"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custDataLst>
              <p:tags r:id="rId11"/>
            </p:custDataLst>
          </p:nvPr>
        </p:nvSpPr>
        <p:spPr>
          <a:xfrm>
            <a:off x="3206967" y="3886363"/>
            <a:ext cx="2763976" cy="203009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rPr>
              <a:t>半导体材料还广泛应用于光电领域，如光通信中的半导体激光器、光开关等元件，以及太阳能电池板中的半导体材料等。这些应用使得半导体材料在光电转换、信息传递等方面发挥着重要作用。</a:t>
            </a:r>
            <a:endPar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endParaRPr>
          </a:p>
        </p:txBody>
      </p:sp>
      <p:sp>
        <p:nvSpPr>
          <p:cNvPr id="43" name="文本框 42"/>
          <p:cNvSpPr txBox="1"/>
          <p:nvPr>
            <p:custDataLst>
              <p:tags r:id="rId12"/>
            </p:custDataLst>
          </p:nvPr>
        </p:nvSpPr>
        <p:spPr>
          <a:xfrm>
            <a:off x="3953955" y="3434957"/>
            <a:ext cx="1270000" cy="420370"/>
          </a:xfrm>
          <a:prstGeom prst="rect">
            <a:avLst/>
          </a:prstGeom>
          <a:noFill/>
        </p:spPr>
        <p:txBody>
          <a:bodyPr wrap="non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rPr>
              <a:t>光电领域</a:t>
            </a:r>
            <a:endPar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endParaRPr>
          </a:p>
        </p:txBody>
      </p:sp>
      <p:grpSp>
        <p:nvGrpSpPr>
          <p:cNvPr id="49" name="组合 48"/>
          <p:cNvGrpSpPr/>
          <p:nvPr>
            <p:custDataLst>
              <p:tags r:id="rId13"/>
            </p:custDataLst>
          </p:nvPr>
        </p:nvGrpSpPr>
        <p:grpSpPr>
          <a:xfrm>
            <a:off x="6767581" y="1589291"/>
            <a:ext cx="1619964" cy="1619964"/>
            <a:chOff x="1134769" y="1451442"/>
            <a:chExt cx="980473" cy="980473"/>
          </a:xfrm>
        </p:grpSpPr>
        <p:grpSp>
          <p:nvGrpSpPr>
            <p:cNvPr id="52" name="组合 51"/>
            <p:cNvGrpSpPr/>
            <p:nvPr/>
          </p:nvGrpSpPr>
          <p:grpSpPr>
            <a:xfrm>
              <a:off x="1134769" y="1451442"/>
              <a:ext cx="980473" cy="980473"/>
              <a:chOff x="5213600" y="2517129"/>
              <a:chExt cx="2023672" cy="2023672"/>
            </a:xfrm>
          </p:grpSpPr>
          <p:sp>
            <p:nvSpPr>
              <p:cNvPr id="54" name="椭圆 53"/>
              <p:cNvSpPr/>
              <p:nvPr>
                <p:custDataLst>
                  <p:tags r:id="rId14"/>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5" name="椭圆 54"/>
              <p:cNvSpPr/>
              <p:nvPr>
                <p:custDataLst>
                  <p:tags r:id="rId15"/>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53" name="椭圆 52"/>
            <p:cNvSpPr/>
            <p:nvPr>
              <p:custDataLst>
                <p:tags r:id="rId16"/>
              </p:custDataLst>
            </p:nvPr>
          </p:nvSpPr>
          <p:spPr>
            <a:xfrm>
              <a:off x="1228031" y="1544704"/>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50" name="矩形 49"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custDataLst>
              <p:tags r:id="rId17"/>
            </p:custDataLst>
          </p:nvPr>
        </p:nvSpPr>
        <p:spPr>
          <a:xfrm>
            <a:off x="6195575" y="3886363"/>
            <a:ext cx="2763976" cy="267652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rPr>
              <a:t>半导体材料在通信领域中被广泛应用，如光纤通信中的光纤调制器件、激光器和探测器件等，以及WiFi、蓝牙等无线通讯领域中的射频器件等。半导体技术的不断进步将会极大地推动通信领域的发展，为人类社会提供更加便捷、高效的通信方式。</a:t>
            </a:r>
            <a:endParaRPr kumimoji="0" lang="en-US" altLang="zh-CN"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endParaRPr>
          </a:p>
        </p:txBody>
      </p:sp>
      <p:sp>
        <p:nvSpPr>
          <p:cNvPr id="51" name="文本框 50"/>
          <p:cNvSpPr txBox="1"/>
          <p:nvPr>
            <p:custDataLst>
              <p:tags r:id="rId18"/>
            </p:custDataLst>
          </p:nvPr>
        </p:nvSpPr>
        <p:spPr>
          <a:xfrm>
            <a:off x="6942563" y="3434957"/>
            <a:ext cx="1270000" cy="420370"/>
          </a:xfrm>
          <a:prstGeom prst="rect">
            <a:avLst/>
          </a:prstGeom>
          <a:noFill/>
        </p:spPr>
        <p:txBody>
          <a:bodyPr wrap="non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rPr>
              <a:t>通信领域</a:t>
            </a:r>
            <a:endPar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endParaRPr>
          </a:p>
        </p:txBody>
      </p:sp>
      <p:grpSp>
        <p:nvGrpSpPr>
          <p:cNvPr id="57" name="组合 56"/>
          <p:cNvGrpSpPr/>
          <p:nvPr>
            <p:custDataLst>
              <p:tags r:id="rId19"/>
            </p:custDataLst>
          </p:nvPr>
        </p:nvGrpSpPr>
        <p:grpSpPr>
          <a:xfrm>
            <a:off x="9756191" y="1589291"/>
            <a:ext cx="1619964" cy="1619964"/>
            <a:chOff x="1134769" y="1451442"/>
            <a:chExt cx="980473" cy="980473"/>
          </a:xfrm>
        </p:grpSpPr>
        <p:grpSp>
          <p:nvGrpSpPr>
            <p:cNvPr id="60" name="组合 59"/>
            <p:cNvGrpSpPr/>
            <p:nvPr/>
          </p:nvGrpSpPr>
          <p:grpSpPr>
            <a:xfrm>
              <a:off x="1134769" y="1451442"/>
              <a:ext cx="980473" cy="980473"/>
              <a:chOff x="5213600" y="2517129"/>
              <a:chExt cx="2023672" cy="2023672"/>
            </a:xfrm>
          </p:grpSpPr>
          <p:sp>
            <p:nvSpPr>
              <p:cNvPr id="62" name="椭圆 61"/>
              <p:cNvSpPr/>
              <p:nvPr>
                <p:custDataLst>
                  <p:tags r:id="rId20"/>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3" name="椭圆 62"/>
              <p:cNvSpPr/>
              <p:nvPr>
                <p:custDataLst>
                  <p:tags r:id="rId21"/>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61" name="椭圆 60"/>
            <p:cNvSpPr/>
            <p:nvPr>
              <p:custDataLst>
                <p:tags r:id="rId22"/>
              </p:custDataLst>
            </p:nvPr>
          </p:nvSpPr>
          <p:spPr>
            <a:xfrm>
              <a:off x="1228031" y="1544704"/>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58" name="矩形 57"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custDataLst>
              <p:tags r:id="rId23"/>
            </p:custDataLst>
          </p:nvPr>
        </p:nvSpPr>
        <p:spPr>
          <a:xfrm>
            <a:off x="9184184" y="3886363"/>
            <a:ext cx="2763976" cy="203009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rPr>
              <a:t>半导体技术还被广泛应用于能源领域，如太阳能电池板中的半导体材料、节能灯的半导体发光芯片等。这些应用使得半导体材料在能源转换、节能减排等方面发挥着重要作用。</a:t>
            </a:r>
            <a:endParaRPr kumimoji="0" lang="zh-CN" altLang="en-US" sz="14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ea"/>
              <a:sym typeface="+mn-lt"/>
            </a:endParaRPr>
          </a:p>
        </p:txBody>
      </p:sp>
      <p:sp>
        <p:nvSpPr>
          <p:cNvPr id="59" name="文本框 58"/>
          <p:cNvSpPr txBox="1"/>
          <p:nvPr>
            <p:custDataLst>
              <p:tags r:id="rId24"/>
            </p:custDataLst>
          </p:nvPr>
        </p:nvSpPr>
        <p:spPr>
          <a:xfrm>
            <a:off x="9931172" y="3434957"/>
            <a:ext cx="1270000" cy="420370"/>
          </a:xfrm>
          <a:prstGeom prst="rect">
            <a:avLst/>
          </a:prstGeom>
          <a:noFill/>
        </p:spPr>
        <p:txBody>
          <a:bodyPr wrap="non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rPr>
              <a:t>能源领域</a:t>
            </a:r>
            <a:endParaRPr kumimoji="0" lang="zh-CN" altLang="en-US" sz="2135" b="0" i="0" u="none" strike="noStrike" kern="1200" cap="none" spc="0" normalizeH="0" baseline="0" noProof="0">
              <a:ln>
                <a:noFill/>
              </a:ln>
              <a:solidFill>
                <a:srgbClr val="11CEE2"/>
              </a:solidFill>
              <a:effectLst/>
              <a:uLnTx/>
              <a:uFillTx/>
              <a:latin typeface="Arial" panose="020B0604020202020204"/>
              <a:ea typeface="微软雅黑 Light" panose="020B0502040204020203" charset="-122"/>
              <a:cs typeface="+mn-cs"/>
            </a:endParaRPr>
          </a:p>
        </p:txBody>
      </p:sp>
      <p:sp>
        <p:nvSpPr>
          <p:cNvPr id="37" name="Freeform 5"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SpPr>
            <a:spLocks noEditPoints="1"/>
          </p:cNvSpPr>
          <p:nvPr>
            <p:custDataLst>
              <p:tags r:id="rId25"/>
            </p:custDataLst>
          </p:nvPr>
        </p:nvSpPr>
        <p:spPr bwMode="auto">
          <a:xfrm>
            <a:off x="1335755" y="2173599"/>
            <a:ext cx="529185" cy="451347"/>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chemeClr val="bg1"/>
          </a:solidFill>
          <a:ln>
            <a:noFill/>
          </a:ln>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nvGrpSpPr>
          <p:cNvPr id="6" name="组合 5"/>
          <p:cNvGrpSpPr/>
          <p:nvPr>
            <p:custDataLst>
              <p:tags r:id="rId26"/>
            </p:custDataLst>
          </p:nvPr>
        </p:nvGrpSpPr>
        <p:grpSpPr>
          <a:xfrm>
            <a:off x="7317904" y="2090292"/>
            <a:ext cx="465531" cy="542720"/>
            <a:chOff x="5508598" y="1610801"/>
            <a:chExt cx="349148" cy="407040"/>
          </a:xfrm>
          <a:solidFill>
            <a:schemeClr val="bg1"/>
          </a:solidFill>
        </p:grpSpPr>
        <p:sp>
          <p:nvSpPr>
            <p:cNvPr id="39" name="Freeform 9"/>
            <p:cNvSpPr>
              <a:spLocks noEditPoints="1"/>
            </p:cNvSpPr>
            <p:nvPr>
              <p:custDataLst>
                <p:tags r:id="rId27"/>
              </p:custDataLst>
            </p:nvPr>
          </p:nvSpPr>
          <p:spPr bwMode="auto">
            <a:xfrm>
              <a:off x="5508598" y="1610801"/>
              <a:ext cx="349148" cy="407040"/>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4" name="Rectangle 10"/>
            <p:cNvSpPr>
              <a:spLocks noChangeArrowheads="1"/>
            </p:cNvSpPr>
            <p:nvPr>
              <p:custDataLst>
                <p:tags r:id="rId28"/>
              </p:custDataLst>
            </p:nvPr>
          </p:nvSpPr>
          <p:spPr bwMode="auto">
            <a:xfrm>
              <a:off x="5599251" y="1748575"/>
              <a:ext cx="82575" cy="233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5" name="Rectangle 11"/>
            <p:cNvSpPr>
              <a:spLocks noChangeArrowheads="1"/>
            </p:cNvSpPr>
            <p:nvPr>
              <p:custDataLst>
                <p:tags r:id="rId29"/>
              </p:custDataLst>
            </p:nvPr>
          </p:nvSpPr>
          <p:spPr bwMode="auto">
            <a:xfrm>
              <a:off x="5599251" y="1693825"/>
              <a:ext cx="109950" cy="233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6" name="Freeform 12"/>
            <p:cNvSpPr>
              <a:spLocks noEditPoints="1"/>
            </p:cNvSpPr>
            <p:nvPr>
              <p:custDataLst>
                <p:tags r:id="rId30"/>
              </p:custDataLst>
            </p:nvPr>
          </p:nvSpPr>
          <p:spPr bwMode="auto">
            <a:xfrm>
              <a:off x="5722215" y="1706839"/>
              <a:ext cx="83921" cy="271958"/>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67" name="组合 66"/>
          <p:cNvGrpSpPr/>
          <p:nvPr>
            <p:custDataLst>
              <p:tags r:id="rId31"/>
            </p:custDataLst>
          </p:nvPr>
        </p:nvGrpSpPr>
        <p:grpSpPr>
          <a:xfrm>
            <a:off x="10246084" y="2147735"/>
            <a:ext cx="640175" cy="541200"/>
            <a:chOff x="7122734" y="1743348"/>
            <a:chExt cx="642300" cy="542997"/>
          </a:xfrm>
          <a:solidFill>
            <a:schemeClr val="bg1"/>
          </a:solidFill>
        </p:grpSpPr>
        <p:sp>
          <p:nvSpPr>
            <p:cNvPr id="68" name="Freeform 16"/>
            <p:cNvSpPr/>
            <p:nvPr>
              <p:custDataLst>
                <p:tags r:id="rId32"/>
              </p:custDataLst>
            </p:nvPr>
          </p:nvSpPr>
          <p:spPr bwMode="auto">
            <a:xfrm>
              <a:off x="7263589" y="1875048"/>
              <a:ext cx="361294" cy="150715"/>
            </a:xfrm>
            <a:custGeom>
              <a:avLst/>
              <a:gdLst>
                <a:gd name="T0" fmla="*/ 348 w 513"/>
                <a:gd name="T1" fmla="*/ 0 h 214"/>
                <a:gd name="T2" fmla="*/ 210 w 513"/>
                <a:gd name="T3" fmla="*/ 139 h 214"/>
                <a:gd name="T4" fmla="*/ 119 w 513"/>
                <a:gd name="T5" fmla="*/ 48 h 214"/>
                <a:gd name="T6" fmla="*/ 0 w 513"/>
                <a:gd name="T7" fmla="*/ 166 h 214"/>
                <a:gd name="T8" fmla="*/ 38 w 513"/>
                <a:gd name="T9" fmla="*/ 202 h 214"/>
                <a:gd name="T10" fmla="*/ 119 w 513"/>
                <a:gd name="T11" fmla="*/ 123 h 214"/>
                <a:gd name="T12" fmla="*/ 210 w 513"/>
                <a:gd name="T13" fmla="*/ 214 h 214"/>
                <a:gd name="T14" fmla="*/ 348 w 513"/>
                <a:gd name="T15" fmla="*/ 76 h 214"/>
                <a:gd name="T16" fmla="*/ 475 w 513"/>
                <a:gd name="T17" fmla="*/ 202 h 214"/>
                <a:gd name="T18" fmla="*/ 513 w 513"/>
                <a:gd name="T19" fmla="*/ 165 h 214"/>
                <a:gd name="T20" fmla="*/ 348 w 513"/>
                <a:gd name="T21"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3" h="214">
                  <a:moveTo>
                    <a:pt x="348" y="0"/>
                  </a:moveTo>
                  <a:lnTo>
                    <a:pt x="210" y="139"/>
                  </a:lnTo>
                  <a:lnTo>
                    <a:pt x="119" y="48"/>
                  </a:lnTo>
                  <a:lnTo>
                    <a:pt x="0" y="166"/>
                  </a:lnTo>
                  <a:lnTo>
                    <a:pt x="38" y="202"/>
                  </a:lnTo>
                  <a:lnTo>
                    <a:pt x="119" y="123"/>
                  </a:lnTo>
                  <a:lnTo>
                    <a:pt x="210" y="214"/>
                  </a:lnTo>
                  <a:lnTo>
                    <a:pt x="348" y="76"/>
                  </a:lnTo>
                  <a:lnTo>
                    <a:pt x="475" y="202"/>
                  </a:lnTo>
                  <a:lnTo>
                    <a:pt x="513" y="165"/>
                  </a:lnTo>
                  <a:lnTo>
                    <a:pt x="3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9" name="Freeform 17"/>
            <p:cNvSpPr>
              <a:spLocks noEditPoints="1"/>
            </p:cNvSpPr>
            <p:nvPr>
              <p:custDataLst>
                <p:tags r:id="rId33"/>
              </p:custDataLst>
            </p:nvPr>
          </p:nvSpPr>
          <p:spPr bwMode="auto">
            <a:xfrm>
              <a:off x="7122734" y="1743348"/>
              <a:ext cx="642300" cy="542997"/>
            </a:xfrm>
            <a:custGeom>
              <a:avLst/>
              <a:gdLst>
                <a:gd name="T0" fmla="*/ 912 w 912"/>
                <a:gd name="T1" fmla="*/ 54 h 771"/>
                <a:gd name="T2" fmla="*/ 912 w 912"/>
                <a:gd name="T3" fmla="*/ 0 h 771"/>
                <a:gd name="T4" fmla="*/ 2 w 912"/>
                <a:gd name="T5" fmla="*/ 0 h 771"/>
                <a:gd name="T6" fmla="*/ 2 w 912"/>
                <a:gd name="T7" fmla="*/ 54 h 771"/>
                <a:gd name="T8" fmla="*/ 30 w 912"/>
                <a:gd name="T9" fmla="*/ 54 h 771"/>
                <a:gd name="T10" fmla="*/ 30 w 912"/>
                <a:gd name="T11" fmla="*/ 541 h 771"/>
                <a:gd name="T12" fmla="*/ 0 w 912"/>
                <a:gd name="T13" fmla="*/ 541 h 771"/>
                <a:gd name="T14" fmla="*/ 0 w 912"/>
                <a:gd name="T15" fmla="*/ 594 h 771"/>
                <a:gd name="T16" fmla="*/ 30 w 912"/>
                <a:gd name="T17" fmla="*/ 594 h 771"/>
                <a:gd name="T18" fmla="*/ 30 w 912"/>
                <a:gd name="T19" fmla="*/ 595 h 771"/>
                <a:gd name="T20" fmla="*/ 429 w 912"/>
                <a:gd name="T21" fmla="*/ 595 h 771"/>
                <a:gd name="T22" fmla="*/ 429 w 912"/>
                <a:gd name="T23" fmla="*/ 718 h 771"/>
                <a:gd name="T24" fmla="*/ 367 w 912"/>
                <a:gd name="T25" fmla="*/ 718 h 771"/>
                <a:gd name="T26" fmla="*/ 367 w 912"/>
                <a:gd name="T27" fmla="*/ 771 h 771"/>
                <a:gd name="T28" fmla="*/ 545 w 912"/>
                <a:gd name="T29" fmla="*/ 771 h 771"/>
                <a:gd name="T30" fmla="*/ 545 w 912"/>
                <a:gd name="T31" fmla="*/ 718 h 771"/>
                <a:gd name="T32" fmla="*/ 482 w 912"/>
                <a:gd name="T33" fmla="*/ 718 h 771"/>
                <a:gd name="T34" fmla="*/ 482 w 912"/>
                <a:gd name="T35" fmla="*/ 595 h 771"/>
                <a:gd name="T36" fmla="*/ 885 w 912"/>
                <a:gd name="T37" fmla="*/ 595 h 771"/>
                <a:gd name="T38" fmla="*/ 885 w 912"/>
                <a:gd name="T39" fmla="*/ 594 h 771"/>
                <a:gd name="T40" fmla="*/ 911 w 912"/>
                <a:gd name="T41" fmla="*/ 594 h 771"/>
                <a:gd name="T42" fmla="*/ 911 w 912"/>
                <a:gd name="T43" fmla="*/ 541 h 771"/>
                <a:gd name="T44" fmla="*/ 885 w 912"/>
                <a:gd name="T45" fmla="*/ 541 h 771"/>
                <a:gd name="T46" fmla="*/ 885 w 912"/>
                <a:gd name="T47" fmla="*/ 54 h 771"/>
                <a:gd name="T48" fmla="*/ 912 w 912"/>
                <a:gd name="T49" fmla="*/ 54 h 771"/>
                <a:gd name="T50" fmla="*/ 83 w 912"/>
                <a:gd name="T51" fmla="*/ 541 h 771"/>
                <a:gd name="T52" fmla="*/ 83 w 912"/>
                <a:gd name="T53" fmla="*/ 55 h 771"/>
                <a:gd name="T54" fmla="*/ 832 w 912"/>
                <a:gd name="T55" fmla="*/ 55 h 771"/>
                <a:gd name="T56" fmla="*/ 832 w 912"/>
                <a:gd name="T57" fmla="*/ 541 h 771"/>
                <a:gd name="T58" fmla="*/ 83 w 912"/>
                <a:gd name="T59" fmla="*/ 54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2" h="771">
                  <a:moveTo>
                    <a:pt x="912" y="54"/>
                  </a:moveTo>
                  <a:lnTo>
                    <a:pt x="912" y="0"/>
                  </a:lnTo>
                  <a:lnTo>
                    <a:pt x="2" y="0"/>
                  </a:lnTo>
                  <a:lnTo>
                    <a:pt x="2" y="54"/>
                  </a:lnTo>
                  <a:lnTo>
                    <a:pt x="30" y="54"/>
                  </a:lnTo>
                  <a:lnTo>
                    <a:pt x="30" y="541"/>
                  </a:lnTo>
                  <a:lnTo>
                    <a:pt x="0" y="541"/>
                  </a:lnTo>
                  <a:lnTo>
                    <a:pt x="0" y="594"/>
                  </a:lnTo>
                  <a:lnTo>
                    <a:pt x="30" y="594"/>
                  </a:lnTo>
                  <a:lnTo>
                    <a:pt x="30" y="595"/>
                  </a:lnTo>
                  <a:lnTo>
                    <a:pt x="429" y="595"/>
                  </a:lnTo>
                  <a:lnTo>
                    <a:pt x="429" y="718"/>
                  </a:lnTo>
                  <a:lnTo>
                    <a:pt x="367" y="718"/>
                  </a:lnTo>
                  <a:lnTo>
                    <a:pt x="367" y="771"/>
                  </a:lnTo>
                  <a:lnTo>
                    <a:pt x="545" y="771"/>
                  </a:lnTo>
                  <a:lnTo>
                    <a:pt x="545" y="718"/>
                  </a:lnTo>
                  <a:lnTo>
                    <a:pt x="482" y="718"/>
                  </a:lnTo>
                  <a:lnTo>
                    <a:pt x="482" y="595"/>
                  </a:lnTo>
                  <a:lnTo>
                    <a:pt x="885" y="595"/>
                  </a:lnTo>
                  <a:lnTo>
                    <a:pt x="885" y="594"/>
                  </a:lnTo>
                  <a:lnTo>
                    <a:pt x="911" y="594"/>
                  </a:lnTo>
                  <a:lnTo>
                    <a:pt x="911" y="541"/>
                  </a:lnTo>
                  <a:lnTo>
                    <a:pt x="885" y="541"/>
                  </a:lnTo>
                  <a:lnTo>
                    <a:pt x="885" y="54"/>
                  </a:lnTo>
                  <a:lnTo>
                    <a:pt x="912" y="54"/>
                  </a:lnTo>
                  <a:close/>
                  <a:moveTo>
                    <a:pt x="83" y="541"/>
                  </a:moveTo>
                  <a:lnTo>
                    <a:pt x="83" y="55"/>
                  </a:lnTo>
                  <a:lnTo>
                    <a:pt x="832" y="55"/>
                  </a:lnTo>
                  <a:lnTo>
                    <a:pt x="832" y="541"/>
                  </a:lnTo>
                  <a:lnTo>
                    <a:pt x="83" y="5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2" name="组合 1"/>
          <p:cNvGrpSpPr/>
          <p:nvPr>
            <p:custDataLst>
              <p:tags r:id="rId34"/>
            </p:custDataLst>
          </p:nvPr>
        </p:nvGrpSpPr>
        <p:grpSpPr>
          <a:xfrm>
            <a:off x="4240852" y="2120107"/>
            <a:ext cx="696207" cy="521393"/>
            <a:chOff x="3194036" y="1590080"/>
            <a:chExt cx="522155" cy="391045"/>
          </a:xfrm>
          <a:solidFill>
            <a:schemeClr val="bg1"/>
          </a:solidFill>
        </p:grpSpPr>
        <p:sp>
          <p:nvSpPr>
            <p:cNvPr id="71" name="Freeform 21"/>
            <p:cNvSpPr/>
            <p:nvPr>
              <p:custDataLst>
                <p:tags r:id="rId35"/>
              </p:custDataLst>
            </p:nvPr>
          </p:nvSpPr>
          <p:spPr bwMode="auto">
            <a:xfrm>
              <a:off x="3378966" y="1764132"/>
              <a:ext cx="151722" cy="160884"/>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2" name="Freeform 22"/>
            <p:cNvSpPr>
              <a:spLocks noEditPoints="1"/>
            </p:cNvSpPr>
            <p:nvPr>
              <p:custDataLst>
                <p:tags r:id="rId36"/>
              </p:custDataLst>
            </p:nvPr>
          </p:nvSpPr>
          <p:spPr bwMode="auto">
            <a:xfrm>
              <a:off x="3194036" y="1590080"/>
              <a:ext cx="522155" cy="391045"/>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678766766"/>
          <p:cNvPicPr>
            <a:picLocks noChangeAspect="1"/>
          </p:cNvPicPr>
          <p:nvPr/>
        </p:nvPicPr>
        <p:blipFill>
          <a:blip r:embed="rId1"/>
          <a:stretch>
            <a:fillRect/>
          </a:stretch>
        </p:blipFill>
        <p:spPr>
          <a:xfrm>
            <a:off x="-15240" y="0"/>
            <a:ext cx="12338050" cy="6938645"/>
          </a:xfrm>
          <a:prstGeom prst="rect">
            <a:avLst/>
          </a:prstGeom>
        </p:spPr>
      </p:pic>
      <p:sp>
        <p:nvSpPr>
          <p:cNvPr id="11" name="文本框 10"/>
          <p:cNvSpPr txBox="1"/>
          <p:nvPr/>
        </p:nvSpPr>
        <p:spPr>
          <a:xfrm>
            <a:off x="2466975" y="2174240"/>
            <a:ext cx="2951480" cy="706755"/>
          </a:xfrm>
          <a:prstGeom prst="rect">
            <a:avLst/>
          </a:prstGeom>
          <a:noFill/>
        </p:spPr>
        <p:txBody>
          <a:bodyPr wrap="square" rtlCol="0">
            <a:spAutoFit/>
          </a:bodyPr>
          <a:lstStyle/>
          <a:p>
            <a:r>
              <a:rPr lang="en-US" altLang="zh-CN" sz="4000" b="1" dirty="0">
                <a:solidFill>
                  <a:schemeClr val="bg1"/>
                </a:solidFill>
                <a:cs typeface="+mn-ea"/>
                <a:sym typeface="+mn-lt"/>
              </a:rPr>
              <a:t>PART  03</a:t>
            </a:r>
            <a:endParaRPr lang="en-US" altLang="zh-CN" sz="4000" b="1" dirty="0">
              <a:solidFill>
                <a:schemeClr val="bg1"/>
              </a:solidFill>
              <a:cs typeface="+mn-ea"/>
              <a:sym typeface="+mn-lt"/>
            </a:endParaRPr>
          </a:p>
        </p:txBody>
      </p:sp>
      <p:sp>
        <p:nvSpPr>
          <p:cNvPr id="6" name="文本框 5"/>
          <p:cNvSpPr txBox="1"/>
          <p:nvPr/>
        </p:nvSpPr>
        <p:spPr>
          <a:xfrm flipH="1">
            <a:off x="1812710" y="2900766"/>
            <a:ext cx="3629025" cy="706755"/>
          </a:xfrm>
          <a:prstGeom prst="rect">
            <a:avLst/>
          </a:prstGeom>
          <a:noFill/>
        </p:spPr>
        <p:txBody>
          <a:bodyPr wrap="square" rtlCol="0">
            <a:spAutoFit/>
          </a:bodyPr>
          <a:lstStyle/>
          <a:p>
            <a:pPr algn="dist"/>
            <a:r>
              <a:rPr lang="zh-CN" altLang="en-US" sz="4000" dirty="0">
                <a:solidFill>
                  <a:schemeClr val="bg1"/>
                </a:solidFill>
                <a:latin typeface="等线" panose="02010600030101010101" pitchFamily="2" charset="-122"/>
                <a:ea typeface="等线" panose="02010600030101010101" pitchFamily="2" charset="-122"/>
                <a:cs typeface="+mn-ea"/>
                <a:sym typeface="+mn-lt"/>
              </a:rPr>
              <a:t>绝缘材料</a:t>
            </a:r>
            <a:endParaRPr lang="zh-CN" altLang="en-US" sz="4000" dirty="0">
              <a:solidFill>
                <a:schemeClr val="bg1"/>
              </a:solidFill>
              <a:latin typeface="等线" panose="02010600030101010101" pitchFamily="2" charset="-122"/>
              <a:ea typeface="等线" panose="0201060003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12" descr="D:/气体绝缘.jpg气体绝缘"/>
          <p:cNvPicPr preferRelativeResize="0">
            <a:picLocks noChangeAspect="1"/>
          </p:cNvPicPr>
          <p:nvPr/>
        </p:nvPicPr>
        <p:blipFill>
          <a:blip r:embed="rId1"/>
          <a:srcRect t="5294" b="5294"/>
          <a:stretch>
            <a:fillRect/>
          </a:stretch>
        </p:blipFill>
        <p:spPr>
          <a:xfrm>
            <a:off x="6186170" y="367030"/>
            <a:ext cx="5241925" cy="2620645"/>
          </a:xfrm>
          <a:prstGeom prst="rect">
            <a:avLst/>
          </a:prstGeom>
          <a:blipFill rotWithShape="1">
            <a:blip r:embed="rId2"/>
            <a:stretch>
              <a:fillRect/>
            </a:stretch>
          </a:blipFill>
        </p:spPr>
      </p:pic>
      <p:sp>
        <p:nvSpPr>
          <p:cNvPr id="3" name="矩形 2"/>
          <p:cNvSpPr/>
          <p:nvPr/>
        </p:nvSpPr>
        <p:spPr>
          <a:xfrm>
            <a:off x="6304629" y="3214465"/>
            <a:ext cx="5005642" cy="3345720"/>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sym typeface="+mn-lt"/>
            </a:endParaRPr>
          </a:p>
        </p:txBody>
      </p:sp>
      <p:sp>
        <p:nvSpPr>
          <p:cNvPr id="8" name="矩形 7"/>
          <p:cNvSpPr/>
          <p:nvPr/>
        </p:nvSpPr>
        <p:spPr>
          <a:xfrm>
            <a:off x="6692265" y="4068445"/>
            <a:ext cx="4230370" cy="1476375"/>
          </a:xfrm>
          <a:prstGeom prst="rect">
            <a:avLst/>
          </a:prstGeom>
        </p:spPr>
        <p:txBody>
          <a:bodyPr wrap="square">
            <a:spAutoFit/>
            <a:scene3d>
              <a:camera prst="orthographicFront"/>
              <a:lightRig rig="threePt" dir="t"/>
            </a:scene3d>
            <a:sp3d contourW="12700"/>
          </a:bodyPr>
          <a:lstStyle/>
          <a:p>
            <a:pPr>
              <a:lnSpc>
                <a:spcPct val="150000"/>
              </a:lnSpc>
            </a:pPr>
            <a:r>
              <a:rPr lang="en-US" altLang="zh-CN" sz="1200" dirty="0">
                <a:solidFill>
                  <a:schemeClr val="bg1"/>
                </a:solidFill>
                <a:latin typeface="+mn-ea"/>
                <a:cs typeface="+mn-ea"/>
                <a:sym typeface="+mn-lt"/>
              </a:rPr>
              <a:t>气体绝缘材料是能使有电位差的电极间保持绝缘的气体。气体绝缘遭破坏后有自恢复能力，它有电容率稳定、介质损耗极小、不燃、不爆、化学稳定性好、不老化、价格便宜等优点，是极好的绝缘材料。常用的气体绝缘材料有空气、氮气、氢气、二氧化碳和六氟化硫。</a:t>
            </a:r>
            <a:endParaRPr lang="en-US" altLang="zh-CN" sz="1200" dirty="0">
              <a:solidFill>
                <a:schemeClr val="bg1"/>
              </a:solidFill>
              <a:latin typeface="+mn-ea"/>
              <a:cs typeface="+mn-ea"/>
              <a:sym typeface="+mn-lt"/>
            </a:endParaRPr>
          </a:p>
        </p:txBody>
      </p:sp>
      <p:sp>
        <p:nvSpPr>
          <p:cNvPr id="30"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1" name="文本框 30"/>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气体绝缘材料</a:t>
            </a:r>
            <a:endParaRPr lang="zh-CN" altLang="en-US" sz="2400" b="0" dirty="0">
              <a:solidFill>
                <a:schemeClr val="tx1">
                  <a:lumMod val="75000"/>
                  <a:lumOff val="25000"/>
                </a:schemeClr>
              </a:solidFill>
              <a:latin typeface="+mn-lt"/>
              <a:cs typeface="+mn-ea"/>
              <a:sym typeface="+mn-lt"/>
            </a:endParaRPr>
          </a:p>
        </p:txBody>
      </p:sp>
      <p:pic>
        <p:nvPicPr>
          <p:cNvPr id="100" name="图片 99"/>
          <p:cNvPicPr/>
          <p:nvPr/>
        </p:nvPicPr>
        <p:blipFill>
          <a:blip r:embed="rId3"/>
          <a:stretch>
            <a:fillRect/>
          </a:stretch>
        </p:blipFill>
        <p:spPr>
          <a:xfrm>
            <a:off x="553085" y="1212215"/>
            <a:ext cx="5276850" cy="523875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50" advClick="0" advTm="3000">
        <p14:ripp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Right)">
                                      <p:cBhvr>
                                        <p:cTn id="7" dur="500"/>
                                        <p:tgtEl>
                                          <p:spTgt spid="3"/>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755130" y="1827530"/>
            <a:ext cx="1192530" cy="3943350"/>
          </a:xfrm>
          <a:prstGeom prst="rect">
            <a:avLst/>
          </a:prstGeom>
          <a:noFill/>
          <a:ln w="19050">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 name="矩形 1"/>
          <p:cNvSpPr/>
          <p:nvPr/>
        </p:nvSpPr>
        <p:spPr>
          <a:xfrm>
            <a:off x="7134860" y="2036445"/>
            <a:ext cx="4022090" cy="2242820"/>
          </a:xfrm>
          <a:prstGeom prst="rect">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0" name="矩形 47"/>
          <p:cNvSpPr>
            <a:spLocks noChangeArrowheads="1"/>
          </p:cNvSpPr>
          <p:nvPr/>
        </p:nvSpPr>
        <p:spPr bwMode="auto">
          <a:xfrm>
            <a:off x="8080375" y="4316095"/>
            <a:ext cx="3084830" cy="1639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en-US" sz="1200" b="1" dirty="0">
                <a:solidFill>
                  <a:schemeClr val="tx1">
                    <a:lumMod val="65000"/>
                    <a:lumOff val="35000"/>
                  </a:schemeClr>
                </a:solidFill>
                <a:latin typeface="宋体" panose="02010600030101010101" pitchFamily="2" charset="-122"/>
                <a:ea typeface="宋体" panose="02010600030101010101" pitchFamily="2" charset="-122"/>
                <a:cs typeface="+mn-ea"/>
                <a:sym typeface="+mn-lt"/>
              </a:rPr>
              <a:t>绝缘液体是具有绝缘性能的液体材料。在电工产品中起绝缘、冷却、浸渍和填充等作用，在油开关中还起灭弧作用，在电容器中起贮能作用。可从矿物油中精炼，也可人工合成，或者从动植物油中提炼。最常用的是变压器油、电容器油以及电力电缆用绝缘油。</a:t>
            </a:r>
            <a:endParaRPr lang="en-US" sz="1200" b="1" dirty="0">
              <a:solidFill>
                <a:schemeClr val="tx1">
                  <a:lumMod val="65000"/>
                  <a:lumOff val="35000"/>
                </a:schemeClr>
              </a:solidFill>
              <a:latin typeface="宋体" panose="02010600030101010101" pitchFamily="2" charset="-122"/>
              <a:ea typeface="宋体" panose="02010600030101010101" pitchFamily="2" charset="-122"/>
              <a:cs typeface="+mn-ea"/>
              <a:sym typeface="+mn-lt"/>
            </a:endParaRPr>
          </a:p>
        </p:txBody>
      </p:sp>
      <p:sp>
        <p:nvSpPr>
          <p:cNvPr id="6" name="15"/>
          <p:cNvSpPr/>
          <p:nvPr>
            <p:custDataLst>
              <p:tags r:id="rId2"/>
            </p:custDataLst>
          </p:nvPr>
        </p:nvSpPr>
        <p:spPr>
          <a:xfrm>
            <a:off x="1265828" y="1579329"/>
            <a:ext cx="399415" cy="399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73253"/>
          </a:solidFill>
          <a:ln w="12700" cap="flat">
            <a:noFill/>
            <a:miter lim="400000"/>
          </a:ln>
          <a:effectLst/>
        </p:spPr>
        <p:txBody>
          <a:bodyPr anchor="ctr"/>
          <a:lstStyle/>
          <a:p>
            <a:pPr algn="ctr"/>
          </a:p>
        </p:txBody>
      </p:sp>
      <p:sp>
        <p:nvSpPr>
          <p:cNvPr id="52" name="16"/>
          <p:cNvSpPr/>
          <p:nvPr>
            <p:custDataLst>
              <p:tags r:id="rId3"/>
            </p:custDataLst>
          </p:nvPr>
        </p:nvSpPr>
        <p:spPr>
          <a:xfrm>
            <a:off x="1387868" y="1697570"/>
            <a:ext cx="155335" cy="162933"/>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sp>
        <p:nvSpPr>
          <p:cNvPr id="7" name="17"/>
          <p:cNvSpPr/>
          <p:nvPr>
            <p:custDataLst>
              <p:tags r:id="rId4"/>
            </p:custDataLst>
          </p:nvPr>
        </p:nvSpPr>
        <p:spPr>
          <a:xfrm>
            <a:off x="1265193" y="3188368"/>
            <a:ext cx="399415" cy="399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73253"/>
          </a:solidFill>
          <a:ln w="12700" cap="flat">
            <a:noFill/>
            <a:miter lim="400000"/>
          </a:ln>
          <a:effectLst/>
        </p:spPr>
        <p:txBody>
          <a:bodyPr anchor="ctr"/>
          <a:lstStyle/>
          <a:p>
            <a:pPr algn="ctr"/>
          </a:p>
        </p:txBody>
      </p:sp>
      <p:sp>
        <p:nvSpPr>
          <p:cNvPr id="8" name="18"/>
          <p:cNvSpPr/>
          <p:nvPr>
            <p:custDataLst>
              <p:tags r:id="rId5"/>
            </p:custDataLst>
          </p:nvPr>
        </p:nvSpPr>
        <p:spPr>
          <a:xfrm>
            <a:off x="1387233" y="3306609"/>
            <a:ext cx="155335" cy="162933"/>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sp>
        <p:nvSpPr>
          <p:cNvPr id="57" name="14"/>
          <p:cNvSpPr/>
          <p:nvPr>
            <p:custDataLst>
              <p:tags r:id="rId6"/>
            </p:custDataLst>
          </p:nvPr>
        </p:nvSpPr>
        <p:spPr>
          <a:xfrm>
            <a:off x="1265828" y="5289481"/>
            <a:ext cx="399415" cy="399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73253"/>
          </a:solidFill>
          <a:ln w="12700" cap="flat">
            <a:noFill/>
            <a:miter lim="400000"/>
          </a:ln>
          <a:effectLst/>
        </p:spPr>
        <p:txBody>
          <a:bodyPr anchor="ctr"/>
          <a:lstStyle/>
          <a:p>
            <a:pPr algn="ctr"/>
          </a:p>
        </p:txBody>
      </p:sp>
      <p:sp>
        <p:nvSpPr>
          <p:cNvPr id="58" name="12"/>
          <p:cNvSpPr/>
          <p:nvPr>
            <p:custDataLst>
              <p:tags r:id="rId7"/>
            </p:custDataLst>
          </p:nvPr>
        </p:nvSpPr>
        <p:spPr>
          <a:xfrm>
            <a:off x="1387868" y="5407722"/>
            <a:ext cx="155335" cy="162933"/>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sp>
        <p:nvSpPr>
          <p:cNvPr id="65" name="文本框 64"/>
          <p:cNvSpPr txBox="1"/>
          <p:nvPr>
            <p:custDataLst>
              <p:tags r:id="rId8"/>
            </p:custDataLst>
          </p:nvPr>
        </p:nvSpPr>
        <p:spPr>
          <a:xfrm>
            <a:off x="1846853" y="1517581"/>
            <a:ext cx="1691005" cy="306705"/>
          </a:xfrm>
          <a:prstGeom prst="rect">
            <a:avLst/>
          </a:prstGeom>
          <a:noFill/>
        </p:spPr>
        <p:txBody>
          <a:bodyPr wrap="square" rtlCol="0">
            <a:spAutoFit/>
          </a:bodyPr>
          <a:lstStyle/>
          <a:p>
            <a:pPr algn="l"/>
            <a:r>
              <a:rPr lang="zh-CN" altLang="en-US" sz="1400" b="1" dirty="0">
                <a:solidFill>
                  <a:srgbClr val="373253"/>
                </a:solidFill>
                <a:effectLst/>
                <a:latin typeface="等线" panose="02010600030101010101" pitchFamily="2" charset="-122"/>
                <a:ea typeface="等线" panose="02010600030101010101" pitchFamily="2" charset="-122"/>
              </a:rPr>
              <a:t>用途</a:t>
            </a:r>
            <a:endParaRPr lang="zh-CN" altLang="en-US" sz="1400" b="1" dirty="0">
              <a:solidFill>
                <a:srgbClr val="373253"/>
              </a:solidFill>
              <a:effectLst/>
              <a:latin typeface="等线" panose="02010600030101010101" pitchFamily="2" charset="-122"/>
              <a:ea typeface="等线" panose="02010600030101010101" pitchFamily="2" charset="-122"/>
            </a:endParaRPr>
          </a:p>
        </p:txBody>
      </p:sp>
      <p:sp>
        <p:nvSpPr>
          <p:cNvPr id="66" name="文本框 65"/>
          <p:cNvSpPr txBox="1"/>
          <p:nvPr>
            <p:custDataLst>
              <p:tags r:id="rId9"/>
            </p:custDataLst>
          </p:nvPr>
        </p:nvSpPr>
        <p:spPr>
          <a:xfrm>
            <a:off x="1846853" y="1720781"/>
            <a:ext cx="4552315" cy="755015"/>
          </a:xfrm>
          <a:prstGeom prst="rect">
            <a:avLst/>
          </a:prstGeom>
          <a:noFill/>
        </p:spPr>
        <p:txBody>
          <a:bodyPr wrap="square" rtlCol="0">
            <a:sp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en-US" altLang="zh-CN" sz="1200" dirty="0">
                <a:solidFill>
                  <a:schemeClr val="tx1">
                    <a:lumMod val="65000"/>
                    <a:lumOff val="35000"/>
                  </a:schemeClr>
                </a:solidFill>
                <a:latin typeface="等线" panose="02010600030101010101" pitchFamily="2" charset="-122"/>
                <a:ea typeface="等线" panose="02010600030101010101" pitchFamily="2" charset="-122"/>
                <a:sym typeface="+mn-ea"/>
              </a:rPr>
              <a:t>主要取代气体，填充固体材料内部或极间的空隙，以提高其介电性能，并改进设备的散热能力。用作绝缘介质的油类材料主要用在变压器、油开关、电容器和电缆等电工产品中。</a:t>
            </a:r>
            <a:endParaRPr lang="en-US" altLang="zh-CN" sz="1200" dirty="0">
              <a:solidFill>
                <a:schemeClr val="tx1">
                  <a:lumMod val="65000"/>
                  <a:lumOff val="35000"/>
                </a:schemeClr>
              </a:solidFill>
              <a:latin typeface="等线" panose="02010600030101010101" pitchFamily="2" charset="-122"/>
              <a:ea typeface="等线" panose="02010600030101010101" pitchFamily="2" charset="-122"/>
              <a:sym typeface="+mn-ea"/>
            </a:endParaRPr>
          </a:p>
        </p:txBody>
      </p:sp>
      <p:sp>
        <p:nvSpPr>
          <p:cNvPr id="67" name="文本框 66"/>
          <p:cNvSpPr txBox="1"/>
          <p:nvPr>
            <p:custDataLst>
              <p:tags r:id="rId10"/>
            </p:custDataLst>
          </p:nvPr>
        </p:nvSpPr>
        <p:spPr>
          <a:xfrm>
            <a:off x="1846853" y="3087936"/>
            <a:ext cx="1691005" cy="306705"/>
          </a:xfrm>
          <a:prstGeom prst="rect">
            <a:avLst/>
          </a:prstGeom>
          <a:noFill/>
        </p:spPr>
        <p:txBody>
          <a:bodyPr wrap="square" rtlCol="0">
            <a:spAutoFit/>
          </a:bodyPr>
          <a:lstStyle/>
          <a:p>
            <a:pPr algn="l"/>
            <a:r>
              <a:rPr lang="zh-CN" altLang="en-US" sz="1400" b="1" dirty="0">
                <a:solidFill>
                  <a:srgbClr val="373253"/>
                </a:solidFill>
                <a:effectLst/>
                <a:latin typeface="等线" panose="02010600030101010101" pitchFamily="2" charset="-122"/>
                <a:ea typeface="等线" panose="02010600030101010101" pitchFamily="2" charset="-122"/>
              </a:rPr>
              <a:t>性能</a:t>
            </a:r>
            <a:endParaRPr lang="zh-CN" altLang="en-US" sz="1400" b="1" dirty="0">
              <a:solidFill>
                <a:srgbClr val="373253"/>
              </a:solidFill>
              <a:effectLst/>
              <a:latin typeface="等线" panose="02010600030101010101" pitchFamily="2" charset="-122"/>
              <a:ea typeface="等线" panose="02010600030101010101" pitchFamily="2" charset="-122"/>
            </a:endParaRPr>
          </a:p>
        </p:txBody>
      </p:sp>
      <p:sp>
        <p:nvSpPr>
          <p:cNvPr id="13" name="文本框 12"/>
          <p:cNvSpPr txBox="1"/>
          <p:nvPr>
            <p:custDataLst>
              <p:tags r:id="rId11"/>
            </p:custDataLst>
          </p:nvPr>
        </p:nvSpPr>
        <p:spPr>
          <a:xfrm>
            <a:off x="1846853" y="3305106"/>
            <a:ext cx="4552315" cy="1418590"/>
          </a:xfrm>
          <a:prstGeom prst="rect">
            <a:avLst/>
          </a:prstGeom>
          <a:noFill/>
        </p:spPr>
        <p:txBody>
          <a:bodyPr wrap="square" rtlCol="0">
            <a:sp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en-US" altLang="zh-CN" sz="1200" dirty="0">
                <a:solidFill>
                  <a:schemeClr val="tx1">
                    <a:lumMod val="65000"/>
                    <a:lumOff val="35000"/>
                  </a:schemeClr>
                </a:solidFill>
                <a:latin typeface="等线" panose="02010600030101010101" pitchFamily="2" charset="-122"/>
                <a:ea typeface="等线" panose="02010600030101010101" pitchFamily="2" charset="-122"/>
                <a:sym typeface="+mn-ea"/>
              </a:rPr>
              <a:t>液体绝缘材料均具有优良的电气性能，即击穿强度高，介质损耗角正切</a:t>
            </a:r>
            <a:r>
              <a:rPr lang="en-US" altLang="zh-CN" sz="1200" dirty="0">
                <a:solidFill>
                  <a:schemeClr val="tx1">
                    <a:lumMod val="65000"/>
                    <a:lumOff val="35000"/>
                  </a:schemeClr>
                </a:solidFill>
                <a:latin typeface="等线" panose="02010600030101010101" pitchFamily="2" charset="-122"/>
                <a:ea typeface="等线" panose="02010600030101010101" pitchFamily="2" charset="-122"/>
                <a:sym typeface="+mn-ea"/>
              </a:rPr>
              <a:t>值小，绝缘电阻率高，相对介电常数小；其次是具有优良的物理和化学性能。如汽化温度高，闪点高，尽量难燃或不燃；凝固点低，合适的黏度和黏度一温度特性；热导率大，比热容大；热稳定性好，耐氧化；在电场作用下吸气性小；它和与之接触的固体材料之间的相容性要好；毒性低、易生物降解</a:t>
            </a:r>
            <a:r>
              <a:rPr lang="zh-CN" altLang="en-US" sz="1200" dirty="0">
                <a:solidFill>
                  <a:schemeClr val="tx1">
                    <a:lumMod val="65000"/>
                    <a:lumOff val="35000"/>
                  </a:schemeClr>
                </a:solidFill>
                <a:latin typeface="等线" panose="02010600030101010101" pitchFamily="2" charset="-122"/>
                <a:ea typeface="等线" panose="02010600030101010101" pitchFamily="2" charset="-122"/>
                <a:sym typeface="+mn-ea"/>
              </a:rPr>
              <a:t>。</a:t>
            </a:r>
            <a:endParaRPr lang="zh-CN" altLang="en-US" sz="1200" dirty="0">
              <a:solidFill>
                <a:schemeClr val="tx1">
                  <a:lumMod val="65000"/>
                  <a:lumOff val="35000"/>
                </a:schemeClr>
              </a:solidFill>
              <a:latin typeface="等线" panose="02010600030101010101" pitchFamily="2" charset="-122"/>
              <a:ea typeface="等线" panose="02010600030101010101" pitchFamily="2" charset="-122"/>
              <a:sym typeface="+mn-ea"/>
            </a:endParaRPr>
          </a:p>
        </p:txBody>
      </p:sp>
      <p:sp>
        <p:nvSpPr>
          <p:cNvPr id="14" name="文本框 13"/>
          <p:cNvSpPr txBox="1"/>
          <p:nvPr>
            <p:custDataLst>
              <p:tags r:id="rId12"/>
            </p:custDataLst>
          </p:nvPr>
        </p:nvSpPr>
        <p:spPr>
          <a:xfrm>
            <a:off x="1846853" y="5123111"/>
            <a:ext cx="1691005" cy="306705"/>
          </a:xfrm>
          <a:prstGeom prst="rect">
            <a:avLst/>
          </a:prstGeom>
          <a:noFill/>
        </p:spPr>
        <p:txBody>
          <a:bodyPr wrap="square" rtlCol="0">
            <a:spAutoFit/>
          </a:bodyPr>
          <a:lstStyle/>
          <a:p>
            <a:pPr algn="l"/>
            <a:r>
              <a:rPr lang="zh-CN" altLang="en-US" sz="1400" b="1" dirty="0">
                <a:solidFill>
                  <a:srgbClr val="373253"/>
                </a:solidFill>
                <a:effectLst/>
                <a:latin typeface="等线" panose="02010600030101010101" pitchFamily="2" charset="-122"/>
                <a:ea typeface="等线" panose="02010600030101010101" pitchFamily="2" charset="-122"/>
              </a:rPr>
              <a:t>分类</a:t>
            </a:r>
            <a:endParaRPr lang="zh-CN" altLang="en-US" sz="1400" b="1" dirty="0">
              <a:solidFill>
                <a:srgbClr val="373253"/>
              </a:solidFill>
              <a:effectLst/>
              <a:latin typeface="等线" panose="02010600030101010101" pitchFamily="2" charset="-122"/>
              <a:ea typeface="等线" panose="02010600030101010101" pitchFamily="2" charset="-122"/>
            </a:endParaRPr>
          </a:p>
        </p:txBody>
      </p:sp>
      <p:sp>
        <p:nvSpPr>
          <p:cNvPr id="15" name="文本框 14"/>
          <p:cNvSpPr txBox="1"/>
          <p:nvPr>
            <p:custDataLst>
              <p:tags r:id="rId13"/>
            </p:custDataLst>
          </p:nvPr>
        </p:nvSpPr>
        <p:spPr>
          <a:xfrm>
            <a:off x="1846853" y="5358696"/>
            <a:ext cx="4552315" cy="1196975"/>
          </a:xfrm>
          <a:prstGeom prst="rect">
            <a:avLst/>
          </a:prstGeom>
          <a:noFill/>
        </p:spPr>
        <p:txBody>
          <a:bodyPr wrap="square" rtlCol="0">
            <a:sp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zh-CN" altLang="en-US" sz="1200" noProof="0" dirty="0">
                <a:ln>
                  <a:noFill/>
                </a:ln>
                <a:solidFill>
                  <a:srgbClr val="FFFFFF">
                    <a:lumMod val="50000"/>
                  </a:srgbClr>
                </a:solidFill>
                <a:effectLst/>
                <a:uLnTx/>
                <a:uFillTx/>
                <a:latin typeface="等线" panose="02010600030101010101" pitchFamily="2" charset="-122"/>
                <a:ea typeface="等线" panose="02010600030101010101" pitchFamily="2" charset="-122"/>
                <a:cs typeface="+mn-ea"/>
                <a:sym typeface="+mn-lt"/>
              </a:rPr>
              <a:t>液体绝缘材料按材料来源可分为矿物绝缘油、合成绝缘油和植物油三大类。工程技术上最早使用的是植物油，如蓖麻油、大豆油、菜子油等，至今仍在使用。蓖麻油是优良的脉冲电容器的浸渍剂，与菜子油一样，都可用于金属化电容器。为满足各种电工设备的不同要求，又开发了多种类型的合成绝缘油，并得到广泛应用</a:t>
            </a:r>
            <a:endParaRPr lang="zh-CN" altLang="en-US" sz="1200" noProof="0" dirty="0">
              <a:ln>
                <a:noFill/>
              </a:ln>
              <a:solidFill>
                <a:srgbClr val="FFFFFF">
                  <a:lumMod val="50000"/>
                </a:srgbClr>
              </a:solidFill>
              <a:effectLst/>
              <a:uLnTx/>
              <a:uFillTx/>
              <a:latin typeface="等线" panose="02010600030101010101" pitchFamily="2" charset="-122"/>
              <a:ea typeface="等线" panose="02010600030101010101" pitchFamily="2" charset="-122"/>
              <a:cs typeface="+mn-ea"/>
              <a:sym typeface="+mn-lt"/>
            </a:endParaRPr>
          </a:p>
        </p:txBody>
      </p:sp>
      <p:sp>
        <p:nvSpPr>
          <p:cNvPr id="30"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1" name="文本框 30"/>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液体绝缘材料</a:t>
            </a:r>
            <a:endParaRPr lang="zh-CN" altLang="en-US" sz="2400" b="0" dirty="0">
              <a:solidFill>
                <a:schemeClr val="tx1">
                  <a:lumMod val="75000"/>
                  <a:lumOff val="25000"/>
                </a:schemeClr>
              </a:solidFill>
              <a:latin typeface="+mn-lt"/>
              <a:cs typeface="+mn-ea"/>
              <a:sym typeface="+mn-lt"/>
            </a:endParaRPr>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edge">
                                      <p:cBhvr>
                                        <p:cTn id="7" dur="500"/>
                                        <p:tgtEl>
                                          <p:spTgt spid="11"/>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anim calcmode="lin" valueType="num">
                                      <p:cBhvr>
                                        <p:cTn id="17" dur="500" fill="hold"/>
                                        <p:tgtEl>
                                          <p:spTgt spid="10"/>
                                        </p:tgtEl>
                                        <p:attrNameLst>
                                          <p:attrName>ppt_x</p:attrName>
                                        </p:attrNameLst>
                                      </p:cBhvr>
                                      <p:tavLst>
                                        <p:tav tm="0">
                                          <p:val>
                                            <p:strVal val="#ppt_x"/>
                                          </p:val>
                                        </p:tav>
                                        <p:tav tm="100000">
                                          <p:val>
                                            <p:strVal val="#ppt_x"/>
                                          </p:val>
                                        </p:tav>
                                      </p:tavLst>
                                    </p:anim>
                                    <p:anim calcmode="lin" valueType="num">
                                      <p:cBhvr>
                                        <p:cTn id="18" dur="500" fill="hold"/>
                                        <p:tgtEl>
                                          <p:spTgt spid="10"/>
                                        </p:tgtEl>
                                        <p:attrNameLst>
                                          <p:attrName>ppt_y</p:attrName>
                                        </p:attrNameLst>
                                      </p:cBhvr>
                                      <p:tavLst>
                                        <p:tav tm="0">
                                          <p:val>
                                            <p:strVal val="#ppt_y+.1"/>
                                          </p:val>
                                        </p:tav>
                                        <p:tav tm="100000">
                                          <p:val>
                                            <p:strVal val="#ppt_y"/>
                                          </p:val>
                                        </p:tav>
                                      </p:tavLst>
                                    </p:anim>
                                  </p:childTnLst>
                                </p:cTn>
                              </p:par>
                              <p:par>
                                <p:cTn id="19" presetID="12" presetClass="entr" presetSubtype="4"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anim calcmode="lin" valueType="num">
                                      <p:cBhvr additive="base">
                                        <p:cTn id="21" dur="500"/>
                                        <p:tgtEl>
                                          <p:spTgt spid="65"/>
                                        </p:tgtEl>
                                        <p:attrNameLst>
                                          <p:attrName>ppt_y</p:attrName>
                                        </p:attrNameLst>
                                      </p:cBhvr>
                                      <p:tavLst>
                                        <p:tav tm="0">
                                          <p:val>
                                            <p:strVal val="#ppt_y+#ppt_h*1.125000"/>
                                          </p:val>
                                        </p:tav>
                                        <p:tav tm="100000">
                                          <p:val>
                                            <p:strVal val="#ppt_y"/>
                                          </p:val>
                                        </p:tav>
                                      </p:tavLst>
                                    </p:anim>
                                    <p:animEffect transition="in" filter="wipe(up)">
                                      <p:cBhvr>
                                        <p:cTn id="22" dur="500"/>
                                        <p:tgtEl>
                                          <p:spTgt spid="65"/>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66"/>
                                        </p:tgtEl>
                                        <p:attrNameLst>
                                          <p:attrName>style.visibility</p:attrName>
                                        </p:attrNameLst>
                                      </p:cBhvr>
                                      <p:to>
                                        <p:strVal val="visible"/>
                                      </p:to>
                                    </p:set>
                                    <p:anim calcmode="lin" valueType="num">
                                      <p:cBhvr additive="base">
                                        <p:cTn id="25" dur="500"/>
                                        <p:tgtEl>
                                          <p:spTgt spid="66"/>
                                        </p:tgtEl>
                                        <p:attrNameLst>
                                          <p:attrName>ppt_y</p:attrName>
                                        </p:attrNameLst>
                                      </p:cBhvr>
                                      <p:tavLst>
                                        <p:tav tm="0">
                                          <p:val>
                                            <p:strVal val="#ppt_y+#ppt_h*1.125000"/>
                                          </p:val>
                                        </p:tav>
                                        <p:tav tm="100000">
                                          <p:val>
                                            <p:strVal val="#ppt_y"/>
                                          </p:val>
                                        </p:tav>
                                      </p:tavLst>
                                    </p:anim>
                                    <p:animEffect transition="in" filter="wipe(up)">
                                      <p:cBhvr>
                                        <p:cTn id="26" dur="500"/>
                                        <p:tgtEl>
                                          <p:spTgt spid="66"/>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67"/>
                                        </p:tgtEl>
                                        <p:attrNameLst>
                                          <p:attrName>style.visibility</p:attrName>
                                        </p:attrNameLst>
                                      </p:cBhvr>
                                      <p:to>
                                        <p:strVal val="visible"/>
                                      </p:to>
                                    </p:set>
                                    <p:anim calcmode="lin" valueType="num">
                                      <p:cBhvr additive="base">
                                        <p:cTn id="29" dur="500"/>
                                        <p:tgtEl>
                                          <p:spTgt spid="67"/>
                                        </p:tgtEl>
                                        <p:attrNameLst>
                                          <p:attrName>ppt_y</p:attrName>
                                        </p:attrNameLst>
                                      </p:cBhvr>
                                      <p:tavLst>
                                        <p:tav tm="0">
                                          <p:val>
                                            <p:strVal val="#ppt_y+#ppt_h*1.125000"/>
                                          </p:val>
                                        </p:tav>
                                        <p:tav tm="100000">
                                          <p:val>
                                            <p:strVal val="#ppt_y"/>
                                          </p:val>
                                        </p:tav>
                                      </p:tavLst>
                                    </p:anim>
                                    <p:animEffect transition="in" filter="wipe(up)">
                                      <p:cBhvr>
                                        <p:cTn id="30" dur="500"/>
                                        <p:tgtEl>
                                          <p:spTgt spid="67"/>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p:tgtEl>
                                          <p:spTgt spid="13"/>
                                        </p:tgtEl>
                                        <p:attrNameLst>
                                          <p:attrName>ppt_y</p:attrName>
                                        </p:attrNameLst>
                                      </p:cBhvr>
                                      <p:tavLst>
                                        <p:tav tm="0">
                                          <p:val>
                                            <p:strVal val="#ppt_y+#ppt_h*1.125000"/>
                                          </p:val>
                                        </p:tav>
                                        <p:tav tm="100000">
                                          <p:val>
                                            <p:strVal val="#ppt_y"/>
                                          </p:val>
                                        </p:tav>
                                      </p:tavLst>
                                    </p:anim>
                                    <p:animEffect transition="in" filter="wipe(up)">
                                      <p:cBhvr>
                                        <p:cTn id="34" dur="500"/>
                                        <p:tgtEl>
                                          <p:spTgt spid="13"/>
                                        </p:tgtEl>
                                      </p:cBhvr>
                                    </p:animEffect>
                                  </p:childTnLst>
                                </p:cTn>
                              </p:par>
                              <p:par>
                                <p:cTn id="35" presetID="12" presetClass="entr" presetSubtype="4"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p:tgtEl>
                                          <p:spTgt spid="14"/>
                                        </p:tgtEl>
                                        <p:attrNameLst>
                                          <p:attrName>ppt_y</p:attrName>
                                        </p:attrNameLst>
                                      </p:cBhvr>
                                      <p:tavLst>
                                        <p:tav tm="0">
                                          <p:val>
                                            <p:strVal val="#ppt_y+#ppt_h*1.125000"/>
                                          </p:val>
                                        </p:tav>
                                        <p:tav tm="100000">
                                          <p:val>
                                            <p:strVal val="#ppt_y"/>
                                          </p:val>
                                        </p:tav>
                                      </p:tavLst>
                                    </p:anim>
                                    <p:animEffect transition="in" filter="wipe(up)">
                                      <p:cBhvr>
                                        <p:cTn id="38" dur="500"/>
                                        <p:tgtEl>
                                          <p:spTgt spid="14"/>
                                        </p:tgtEl>
                                      </p:cBhvr>
                                    </p:animEffect>
                                  </p:childTnLst>
                                </p:cTn>
                              </p:par>
                              <p:par>
                                <p:cTn id="39" presetID="12" presetClass="entr" presetSubtype="4"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p:tgtEl>
                                          <p:spTgt spid="15"/>
                                        </p:tgtEl>
                                        <p:attrNameLst>
                                          <p:attrName>ppt_y</p:attrName>
                                        </p:attrNameLst>
                                      </p:cBhvr>
                                      <p:tavLst>
                                        <p:tav tm="0">
                                          <p:val>
                                            <p:strVal val="#ppt_y+#ppt_h*1.125000"/>
                                          </p:val>
                                        </p:tav>
                                        <p:tav tm="100000">
                                          <p:val>
                                            <p:strVal val="#ppt_y"/>
                                          </p:val>
                                        </p:tav>
                                      </p:tavLst>
                                    </p:anim>
                                    <p:animEffect transition="in" filter="wipe(up)">
                                      <p:cBhvr>
                                        <p:cTn id="4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2" grpId="0" bldLvl="0" animBg="1"/>
      <p:bldP spid="10" grpId="0"/>
      <p:bldP spid="65" grpId="0"/>
      <p:bldP spid="66" grpId="0"/>
      <p:bldP spid="67" grpId="0"/>
      <p:bldP spid="13" grpId="0"/>
      <p:bldP spid="14"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236584" y="1376948"/>
            <a:ext cx="4943475" cy="5481320"/>
            <a:chOff x="1409270" y="3093353"/>
            <a:chExt cx="4943475" cy="5481320"/>
          </a:xfrm>
        </p:grpSpPr>
        <p:sp>
          <p:nvSpPr>
            <p:cNvPr id="42" name="文本框 41"/>
            <p:cNvSpPr txBox="1"/>
            <p:nvPr/>
          </p:nvSpPr>
          <p:spPr>
            <a:xfrm>
              <a:off x="1409270" y="3883928"/>
              <a:ext cx="4943475" cy="4690745"/>
            </a:xfrm>
            <a:prstGeom prst="rect">
              <a:avLst/>
            </a:prstGeom>
            <a:noFill/>
          </p:spPr>
          <p:txBody>
            <a:bodyPr wrap="square" rtlCol="0">
              <a:noAutofit/>
            </a:bodyPr>
            <a:lstStyle/>
            <a:p>
              <a:pPr algn="l">
                <a:lnSpc>
                  <a:spcPct val="170000"/>
                </a:lnSpc>
                <a:defRPr/>
              </a:pPr>
              <a:r>
                <a:rPr lang="zh-CN" altLang="en-US" sz="1200" kern="100" dirty="0">
                  <a:solidFill>
                    <a:schemeClr val="tx1">
                      <a:lumMod val="75000"/>
                      <a:lumOff val="25000"/>
                    </a:schemeClr>
                  </a:solidFill>
                  <a:cs typeface="+mn-ea"/>
                  <a:sym typeface="+mn-lt"/>
                </a:rPr>
                <a:t>主要有云母、粉云母及云母制品，玻璃、玻璃纤维及其制品，以及电瓷、氧化铝膜等。它们耐高温，不易老化，具有相当的机械强度，其中某些材料如电瓷等，成本低，在应用中占有一定地位。无机固体绝缘材料的缺点是加工性能差，不易适应电工设备对绝缘材料的成型要求。云母和粉云母制品具有长期耐电晕性的特点，是高电压设备绝缘结构中重要的组成部分，也可以用于高温场合。</a:t>
              </a:r>
              <a:endParaRPr lang="zh-CN" altLang="en-US" sz="1200" kern="100" dirty="0">
                <a:solidFill>
                  <a:schemeClr val="tx1">
                    <a:lumMod val="75000"/>
                    <a:lumOff val="25000"/>
                  </a:schemeClr>
                </a:solidFill>
                <a:cs typeface="+mn-ea"/>
                <a:sym typeface="+mn-lt"/>
              </a:endParaRPr>
            </a:p>
            <a:p>
              <a:pPr algn="l">
                <a:lnSpc>
                  <a:spcPct val="170000"/>
                </a:lnSpc>
                <a:defRPr/>
              </a:pPr>
              <a:r>
                <a:rPr lang="zh-CN" altLang="en-US" sz="1200" kern="100" dirty="0">
                  <a:solidFill>
                    <a:schemeClr val="tx1">
                      <a:lumMod val="75000"/>
                      <a:lumOff val="25000"/>
                    </a:schemeClr>
                  </a:solidFill>
                  <a:cs typeface="+mn-ea"/>
                  <a:sym typeface="+mn-lt"/>
                </a:rPr>
                <a:t>玻璃的工艺比陶瓷简单，可用以制造绝缘子。玻璃纤维可制成丝、布、带，具有比有机纤维高得多的耐热性，在绝缘结构向高温发展中起着重要作用。</a:t>
              </a:r>
              <a:endParaRPr lang="zh-CN" altLang="en-US" sz="1200" kern="100" dirty="0">
                <a:solidFill>
                  <a:schemeClr val="tx1">
                    <a:lumMod val="75000"/>
                    <a:lumOff val="25000"/>
                  </a:schemeClr>
                </a:solidFill>
                <a:cs typeface="+mn-ea"/>
                <a:sym typeface="+mn-lt"/>
              </a:endParaRPr>
            </a:p>
            <a:p>
              <a:pPr algn="l">
                <a:lnSpc>
                  <a:spcPct val="170000"/>
                </a:lnSpc>
                <a:defRPr/>
              </a:pPr>
              <a:r>
                <a:rPr lang="zh-CN" altLang="en-US" sz="1200" kern="100" dirty="0">
                  <a:solidFill>
                    <a:schemeClr val="tx1">
                      <a:lumMod val="75000"/>
                      <a:lumOff val="25000"/>
                    </a:schemeClr>
                  </a:solidFill>
                  <a:cs typeface="+mn-ea"/>
                  <a:sym typeface="+mn-lt"/>
                </a:rPr>
                <a:t>电瓷制品具有优异的耐放电性能，又具有一定的机械强度，所以特别适用于高压输、配电场合。经过多年研究，又发展了高机械强度、耐高温和高介电常数等品种。</a:t>
              </a:r>
              <a:endParaRPr lang="zh-CN" altLang="en-US" sz="1200" kern="100" dirty="0">
                <a:solidFill>
                  <a:schemeClr val="tx1">
                    <a:lumMod val="75000"/>
                    <a:lumOff val="25000"/>
                  </a:schemeClr>
                </a:solidFill>
                <a:cs typeface="+mn-ea"/>
                <a:sym typeface="+mn-lt"/>
              </a:endParaRPr>
            </a:p>
            <a:p>
              <a:pPr algn="l">
                <a:lnSpc>
                  <a:spcPct val="170000"/>
                </a:lnSpc>
                <a:defRPr/>
              </a:pPr>
              <a:endParaRPr lang="zh-CN" altLang="en-US" sz="1200" kern="100" dirty="0">
                <a:solidFill>
                  <a:schemeClr val="tx1">
                    <a:lumMod val="75000"/>
                    <a:lumOff val="25000"/>
                  </a:schemeClr>
                </a:solidFill>
                <a:cs typeface="+mn-ea"/>
                <a:sym typeface="+mn-lt"/>
              </a:endParaRPr>
            </a:p>
          </p:txBody>
        </p:sp>
        <p:sp>
          <p:nvSpPr>
            <p:cNvPr id="6" name="矩形 5"/>
            <p:cNvSpPr/>
            <p:nvPr/>
          </p:nvSpPr>
          <p:spPr>
            <a:xfrm>
              <a:off x="2751025" y="3093353"/>
              <a:ext cx="2248330" cy="679188"/>
            </a:xfrm>
            <a:prstGeom prst="rect">
              <a:avLst/>
            </a:prstGeom>
            <a:solidFill>
              <a:srgbClr val="37325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bg1"/>
                  </a:solidFill>
                  <a:cs typeface="+mn-ea"/>
                  <a:sym typeface="+mn-lt"/>
                </a:rPr>
                <a:t>无机固体</a:t>
              </a:r>
              <a:endParaRPr kumimoji="1" lang="zh-CN" altLang="en-US" sz="1600" dirty="0">
                <a:solidFill>
                  <a:schemeClr val="bg1"/>
                </a:solidFill>
                <a:cs typeface="+mn-ea"/>
                <a:sym typeface="+mn-lt"/>
              </a:endParaRPr>
            </a:p>
          </p:txBody>
        </p:sp>
      </p:grpSp>
      <p:grpSp>
        <p:nvGrpSpPr>
          <p:cNvPr id="9" name="组合 8"/>
          <p:cNvGrpSpPr/>
          <p:nvPr/>
        </p:nvGrpSpPr>
        <p:grpSpPr>
          <a:xfrm>
            <a:off x="6116459" y="1376800"/>
            <a:ext cx="5684520" cy="4923155"/>
            <a:chOff x="9385280" y="3525640"/>
            <a:chExt cx="5684520" cy="4923155"/>
          </a:xfrm>
        </p:grpSpPr>
        <p:sp>
          <p:nvSpPr>
            <p:cNvPr id="10" name="文本框 9"/>
            <p:cNvSpPr txBox="1"/>
            <p:nvPr/>
          </p:nvSpPr>
          <p:spPr>
            <a:xfrm>
              <a:off x="9385280" y="4316215"/>
              <a:ext cx="5684520" cy="4132580"/>
            </a:xfrm>
            <a:prstGeom prst="rect">
              <a:avLst/>
            </a:prstGeom>
            <a:noFill/>
          </p:spPr>
          <p:txBody>
            <a:bodyPr wrap="square" rtlCol="0">
              <a:noAutofit/>
            </a:bodyPr>
            <a:lstStyle/>
            <a:p>
              <a:pPr algn="l">
                <a:lnSpc>
                  <a:spcPct val="170000"/>
                </a:lnSpc>
                <a:defRPr/>
              </a:pPr>
              <a:r>
                <a:rPr lang="zh-CN" altLang="en-US" sz="1200" kern="100" dirty="0">
                  <a:solidFill>
                    <a:schemeClr val="tx1">
                      <a:lumMod val="75000"/>
                      <a:lumOff val="25000"/>
                    </a:schemeClr>
                  </a:solidFill>
                  <a:cs typeface="+mn-ea"/>
                  <a:sym typeface="+mn-lt"/>
                </a:rPr>
                <a:t>在19世纪以天然的为主，如纸、棉布、绸、橡胶、可以固化的植物油等。这些材料都具有柔顺性,能满足应用工艺要求,又易于获得。20世纪以来，人工合成高分子材料的出现从根本上改变了固体绝缘材料的面貌。最早是胶木被用作绝缘材料，稍后出现了聚乙烯、聚苯乙烯，由于它们的介电常数和介质损耗特别小而满足了高频的要求，适应了雷达等新技术的发展。有机硅树脂结合少碱玻璃布，大大提高了电机、电器的耐热等级。聚乙烯缩甲醛为漆基制成的漆包线开拓了漆包线的广阔前景，替代了丝包线和纱包线。聚酯薄膜的厚度仅几十个微米，用它代替原来的纸和布，使电机、电器的技术经济指标大为提高。聚芳酰胺纤维纸和聚酯薄膜、聚酰亚胺薄膜连用使电机槽绝缘的耐热等级分别成为F级和H级（见绝缘耐热等级和热老化试验）。弹性体材料也有类似的发展，例如耐热的硅橡胶、耐油的丁腈橡胶、以及随后的氟橡胶、乙丙橡胶等。</a:t>
              </a:r>
              <a:endParaRPr lang="zh-CN" altLang="en-US" sz="1200" kern="100" dirty="0">
                <a:solidFill>
                  <a:schemeClr val="tx1">
                    <a:lumMod val="75000"/>
                    <a:lumOff val="25000"/>
                  </a:schemeClr>
                </a:solidFill>
                <a:cs typeface="+mn-ea"/>
                <a:sym typeface="+mn-lt"/>
              </a:endParaRPr>
            </a:p>
          </p:txBody>
        </p:sp>
        <p:sp>
          <p:nvSpPr>
            <p:cNvPr id="11" name="矩形 10"/>
            <p:cNvSpPr/>
            <p:nvPr/>
          </p:nvSpPr>
          <p:spPr>
            <a:xfrm>
              <a:off x="10949285" y="3525640"/>
              <a:ext cx="2248330" cy="679188"/>
            </a:xfrm>
            <a:prstGeom prst="rect">
              <a:avLst/>
            </a:prstGeom>
            <a:solidFill>
              <a:srgbClr val="37325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bg1"/>
                  </a:solidFill>
                  <a:cs typeface="+mn-ea"/>
                  <a:sym typeface="+mn-lt"/>
                </a:rPr>
                <a:t>有机固体</a:t>
              </a:r>
              <a:endParaRPr kumimoji="1" lang="zh-CN" altLang="en-US" sz="1600" dirty="0">
                <a:solidFill>
                  <a:schemeClr val="bg1"/>
                </a:solidFill>
                <a:cs typeface="+mn-ea"/>
                <a:sym typeface="+mn-lt"/>
              </a:endParaRPr>
            </a:p>
          </p:txBody>
        </p:sp>
      </p:grpSp>
      <p:sp>
        <p:nvSpPr>
          <p:cNvPr id="2"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 name="文本框 2"/>
          <p:cNvSpPr txBox="1"/>
          <p:nvPr/>
        </p:nvSpPr>
        <p:spPr>
          <a:xfrm>
            <a:off x="1103630" y="527050"/>
            <a:ext cx="2723515" cy="737870"/>
          </a:xfrm>
          <a:prstGeom prst="rect">
            <a:avLst/>
          </a:prstGeom>
          <a:noFill/>
        </p:spPr>
        <p:txBody>
          <a:bodyPr wrap="square" rtlCol="0">
            <a:no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固体绝缘材料</a:t>
            </a:r>
            <a:endParaRPr lang="zh-CN" altLang="en-US" sz="2400" b="0" dirty="0">
              <a:solidFill>
                <a:schemeClr val="tx1">
                  <a:lumMod val="75000"/>
                  <a:lumOff val="25000"/>
                </a:schemeClr>
              </a:solidFill>
              <a:latin typeface="+mn-l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屏幕截图 2024-05-20 041422"/>
          <p:cNvPicPr>
            <a:picLocks noChangeAspect="1"/>
          </p:cNvPicPr>
          <p:nvPr/>
        </p:nvPicPr>
        <p:blipFill>
          <a:blip r:embed="rId1"/>
          <a:stretch>
            <a:fillRect/>
          </a:stretch>
        </p:blipFill>
        <p:spPr>
          <a:xfrm>
            <a:off x="2340610" y="385445"/>
            <a:ext cx="7296150" cy="62363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678766766"/>
          <p:cNvPicPr>
            <a:picLocks noChangeAspect="1"/>
          </p:cNvPicPr>
          <p:nvPr/>
        </p:nvPicPr>
        <p:blipFill>
          <a:blip r:embed="rId1"/>
          <a:stretch>
            <a:fillRect/>
          </a:stretch>
        </p:blipFill>
        <p:spPr>
          <a:xfrm>
            <a:off x="-15240" y="0"/>
            <a:ext cx="12338050" cy="6938645"/>
          </a:xfrm>
          <a:prstGeom prst="rect">
            <a:avLst/>
          </a:prstGeom>
        </p:spPr>
      </p:pic>
      <p:sp>
        <p:nvSpPr>
          <p:cNvPr id="11" name="文本框 10"/>
          <p:cNvSpPr txBox="1"/>
          <p:nvPr/>
        </p:nvSpPr>
        <p:spPr>
          <a:xfrm>
            <a:off x="2466975" y="2174240"/>
            <a:ext cx="2951480" cy="706755"/>
          </a:xfrm>
          <a:prstGeom prst="rect">
            <a:avLst/>
          </a:prstGeom>
          <a:noFill/>
        </p:spPr>
        <p:txBody>
          <a:bodyPr wrap="square" rtlCol="0">
            <a:spAutoFit/>
          </a:bodyPr>
          <a:lstStyle/>
          <a:p>
            <a:r>
              <a:rPr lang="en-US" altLang="zh-CN" sz="4000" b="1" dirty="0">
                <a:solidFill>
                  <a:schemeClr val="bg1"/>
                </a:solidFill>
                <a:cs typeface="+mn-ea"/>
                <a:sym typeface="+mn-lt"/>
              </a:rPr>
              <a:t>PART  04</a:t>
            </a:r>
            <a:endParaRPr lang="en-US" altLang="zh-CN" sz="4000" b="1" dirty="0">
              <a:solidFill>
                <a:schemeClr val="bg1"/>
              </a:solidFill>
              <a:cs typeface="+mn-ea"/>
              <a:sym typeface="+mn-lt"/>
            </a:endParaRPr>
          </a:p>
        </p:txBody>
      </p:sp>
      <p:sp>
        <p:nvSpPr>
          <p:cNvPr id="6" name="文本框 5"/>
          <p:cNvSpPr txBox="1"/>
          <p:nvPr/>
        </p:nvSpPr>
        <p:spPr>
          <a:xfrm flipH="1">
            <a:off x="1812710" y="2900766"/>
            <a:ext cx="3629025" cy="706755"/>
          </a:xfrm>
          <a:prstGeom prst="rect">
            <a:avLst/>
          </a:prstGeom>
          <a:noFill/>
        </p:spPr>
        <p:txBody>
          <a:bodyPr wrap="square" rtlCol="0">
            <a:spAutoFit/>
          </a:bodyPr>
          <a:lstStyle/>
          <a:p>
            <a:pPr algn="dist"/>
            <a:r>
              <a:rPr lang="zh-CN" altLang="en-US" sz="4000" dirty="0">
                <a:solidFill>
                  <a:schemeClr val="bg1"/>
                </a:solidFill>
                <a:latin typeface="等线" panose="02010600030101010101" pitchFamily="2" charset="-122"/>
                <a:ea typeface="等线" panose="02010600030101010101" pitchFamily="2" charset="-122"/>
                <a:cs typeface="+mn-ea"/>
                <a:sym typeface="+mn-lt"/>
              </a:rPr>
              <a:t>磁性材料</a:t>
            </a:r>
            <a:endParaRPr lang="zh-CN" altLang="en-US" sz="4000" dirty="0">
              <a:solidFill>
                <a:schemeClr val="bg1"/>
              </a:solidFill>
              <a:latin typeface="等线" panose="02010600030101010101" pitchFamily="2" charset="-122"/>
              <a:ea typeface="等线" panose="0201060003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泪滴形 92"/>
          <p:cNvSpPr/>
          <p:nvPr>
            <p:custDataLst>
              <p:tags r:id="rId1"/>
            </p:custDataLst>
          </p:nvPr>
        </p:nvSpPr>
        <p:spPr>
          <a:xfrm flipH="1">
            <a:off x="6141316" y="3947025"/>
            <a:ext cx="1799713" cy="1799713"/>
          </a:xfrm>
          <a:prstGeom prst="teardrop">
            <a:avLst/>
          </a:prstGeom>
          <a:noFill/>
          <a:ln w="12700" cap="flat" cmpd="sng" algn="ctr">
            <a:solidFill>
              <a:schemeClr val="accent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94" name="泪滴形 93"/>
          <p:cNvSpPr/>
          <p:nvPr>
            <p:custDataLst>
              <p:tags r:id="rId2"/>
            </p:custDataLst>
          </p:nvPr>
        </p:nvSpPr>
        <p:spPr>
          <a:xfrm flipV="1">
            <a:off x="4250969" y="2071263"/>
            <a:ext cx="1799713" cy="1799713"/>
          </a:xfrm>
          <a:prstGeom prst="teardrop">
            <a:avLst/>
          </a:prstGeom>
          <a:noFill/>
          <a:ln w="12700" cap="flat" cmpd="sng" algn="ctr">
            <a:solidFill>
              <a:schemeClr val="accent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95" name="泪滴形 94"/>
          <p:cNvSpPr/>
          <p:nvPr>
            <p:custDataLst>
              <p:tags r:id="rId3"/>
            </p:custDataLst>
          </p:nvPr>
        </p:nvSpPr>
        <p:spPr>
          <a:xfrm flipH="1" flipV="1">
            <a:off x="6141316" y="2071263"/>
            <a:ext cx="1799713" cy="1799713"/>
          </a:xfrm>
          <a:prstGeom prst="teardrop">
            <a:avLst/>
          </a:prstGeom>
          <a:noFill/>
          <a:ln w="12700" cap="flat" cmpd="sng" algn="ctr">
            <a:solidFill>
              <a:schemeClr val="accent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83" name="文本框 82"/>
          <p:cNvSpPr txBox="1"/>
          <p:nvPr/>
        </p:nvSpPr>
        <p:spPr>
          <a:xfrm>
            <a:off x="348165" y="164220"/>
            <a:ext cx="1539240" cy="501650"/>
          </a:xfrm>
          <a:prstGeom prst="rect">
            <a:avLst/>
          </a:prstGeom>
          <a:noFill/>
        </p:spPr>
        <p:txBody>
          <a:bodyPr wrap="non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zh-CN" altLang="en-US" sz="2665" b="0" i="0" u="none" strike="noStrike" kern="0" cap="none" spc="0" normalizeH="0" baseline="0" noProof="0">
                <a:ln>
                  <a:noFill/>
                </a:ln>
                <a:solidFill>
                  <a:srgbClr val="11CEE2"/>
                </a:solidFill>
                <a:effectLst/>
                <a:uLnTx/>
                <a:uFillTx/>
                <a:latin typeface="微软雅黑" panose="020B0503020204020204" pitchFamily="34" charset="-122"/>
                <a:ea typeface="微软雅黑" panose="020B0503020204020204" pitchFamily="34" charset="-122"/>
                <a:cs typeface="+mn-ea"/>
                <a:sym typeface="Calibri" panose="020F0502020204030204" charset="0"/>
              </a:rPr>
              <a:t>磁性材料</a:t>
            </a:r>
            <a:endParaRPr kumimoji="1" lang="zh-CN" altLang="en-US" sz="2665" b="0" i="0" u="none" strike="noStrike" kern="0" cap="none" spc="0" normalizeH="0" baseline="0" noProof="0">
              <a:ln>
                <a:noFill/>
              </a:ln>
              <a:solidFill>
                <a:srgbClr val="11CEE2"/>
              </a:solidFill>
              <a:effectLst/>
              <a:uLnTx/>
              <a:uFillTx/>
              <a:latin typeface="微软雅黑" panose="020B0503020204020204" pitchFamily="34" charset="-122"/>
              <a:ea typeface="微软雅黑" panose="020B0503020204020204" pitchFamily="34" charset="-122"/>
              <a:cs typeface="+mn-ea"/>
              <a:sym typeface="Calibri" panose="020F0502020204030204" charset="0"/>
            </a:endParaRPr>
          </a:p>
        </p:txBody>
      </p:sp>
      <p:sp>
        <p:nvSpPr>
          <p:cNvPr id="84" name="文本框 83"/>
          <p:cNvSpPr txBox="1"/>
          <p:nvPr/>
        </p:nvSpPr>
        <p:spPr>
          <a:xfrm>
            <a:off x="348165" y="627588"/>
            <a:ext cx="2555012" cy="306705"/>
          </a:xfrm>
          <a:prstGeom prst="rect">
            <a:avLst/>
          </a:prstGeom>
          <a:noFill/>
        </p:spPr>
        <p:txBody>
          <a:bodyPr wrap="squar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rPr>
              <a:t>magnetic material</a:t>
            </a:r>
            <a:endPar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endParaRPr>
          </a:p>
        </p:txBody>
      </p:sp>
      <p:cxnSp>
        <p:nvCxnSpPr>
          <p:cNvPr id="85" name="直接连接符 84"/>
          <p:cNvCxnSpPr/>
          <p:nvPr/>
        </p:nvCxnSpPr>
        <p:spPr>
          <a:xfrm>
            <a:off x="292571" y="231835"/>
            <a:ext cx="0" cy="621339"/>
          </a:xfrm>
          <a:prstGeom prst="line">
            <a:avLst/>
          </a:prstGeom>
          <a:ln>
            <a:solidFill>
              <a:srgbClr val="43B0C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 name="矩形 1" descr="e7d195523061f1c09e9d68d7cf438b91ef959ecb14fc25d26BBA7F7DBC18E55DFF4014AF651F0BF2569D4B6C1DA7F1A4683A481403BD872FC687266AD13265C1DE7C373772FD8728ABDD69ADD03BFF5BE2862BC891DBB79E4AE59A4C97B9E535343148225044C17290ABA672F19409C7186F6E899DE54AE5FC5B15A79A71A7133656D6E68904BA5A281EA24DA1F250E0"/>
          <p:cNvSpPr/>
          <p:nvPr>
            <p:custDataLst>
              <p:tags r:id="rId4"/>
            </p:custDataLst>
          </p:nvPr>
        </p:nvSpPr>
        <p:spPr>
          <a:xfrm>
            <a:off x="373192" y="2386639"/>
            <a:ext cx="3473569" cy="368300"/>
          </a:xfrm>
          <a:prstGeom prst="rect">
            <a:avLst/>
          </a:prstGeom>
        </p:spPr>
        <p:txBody>
          <a:bodyPr wrap="square">
            <a:spAutoFit/>
          </a:bodyPr>
          <a:lstStyle/>
          <a:p>
            <a:pPr marL="0" marR="0" lvl="0" indent="0" algn="r" defTabSz="685800" rtl="0" eaLnBrk="1" fontAlgn="base" latinLnBrk="0" hangingPunct="1">
              <a:lnSpc>
                <a:spcPct val="150000"/>
              </a:lnSpc>
              <a:spcBef>
                <a:spcPct val="0"/>
              </a:spcBef>
              <a:spcAft>
                <a:spcPct val="0"/>
              </a:spcAft>
              <a:buClrTx/>
              <a:buSzTx/>
              <a:buFontTx/>
              <a:buNone/>
              <a:defRPr/>
            </a:pPr>
            <a:r>
              <a:rPr lang="zh-CN" altLang="en-US" sz="1200">
                <a:solidFill>
                  <a:schemeClr val="bg1"/>
                </a:solidFill>
                <a:sym typeface="+mn-ea"/>
              </a:rPr>
              <a:t>能对磁场作出某种方式反应的材料称为磁性材料。</a:t>
            </a:r>
            <a:endParaRPr kumimoji="0" lang="zh-CN" altLang="en-US" sz="1200" b="0" i="0" u="none" strike="noStrike" kern="1200" cap="none" spc="0" normalizeH="0" baseline="0" noProof="0">
              <a:ln>
                <a:noFill/>
              </a:ln>
              <a:solidFill>
                <a:schemeClr val="bg1"/>
              </a:solidFill>
              <a:effectLst/>
              <a:uLnTx/>
              <a:uFillTx/>
              <a:latin typeface="Calibri Light" panose="020F0302020204030204"/>
              <a:ea typeface="微软雅黑" panose="020B0503020204020204" pitchFamily="34" charset="-122"/>
              <a:cs typeface="Arial" panose="020B0604020202020204" pitchFamily="34" charset="0"/>
              <a:sym typeface="+mn-ea"/>
            </a:endParaRPr>
          </a:p>
        </p:txBody>
      </p:sp>
      <p:sp>
        <p:nvSpPr>
          <p:cNvPr id="3" name="矩形 2"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custDataLst>
              <p:tags r:id="rId5"/>
            </p:custDataLst>
          </p:nvPr>
        </p:nvSpPr>
        <p:spPr>
          <a:xfrm>
            <a:off x="3120321" y="2015500"/>
            <a:ext cx="726440" cy="420370"/>
          </a:xfrm>
          <a:prstGeom prst="rect">
            <a:avLst/>
          </a:prstGeom>
          <a:noFill/>
        </p:spPr>
        <p:txBody>
          <a:bodyPr wrap="none">
            <a:spAutoFit/>
          </a:bodyPr>
          <a:lstStyle/>
          <a:p>
            <a:pPr marL="0" marR="0" lvl="0" indent="0" algn="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定义</a:t>
            </a:r>
            <a:endParaRPr kumimoji="0" lang="en-US" altLang="zh-CN"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7" descr="e7d195523061f1c09e9d68d7cf438b91ef959ecb14fc25d26BBA7F7DBC18E55DFF4014AF651F0BF2569D4B6C1DA7F1A4683A481403BD872FC687266AD13265C1DE7C373772FD8728ABDD69ADD03BFF5BE2862BC891DBB79E4AE59A4C97B9E535343148225044C17290ABA672F19409C7186F6E899DE54AE5FC5B15A79A71A7133656D6E68904BA5A281EA24DA1F250E0"/>
          <p:cNvSpPr/>
          <p:nvPr>
            <p:custDataLst>
              <p:tags r:id="rId6"/>
            </p:custDataLst>
          </p:nvPr>
        </p:nvSpPr>
        <p:spPr>
          <a:xfrm>
            <a:off x="383311" y="4819015"/>
            <a:ext cx="3473569" cy="645160"/>
          </a:xfrm>
          <a:prstGeom prst="rect">
            <a:avLst/>
          </a:prstGeom>
        </p:spPr>
        <p:txBody>
          <a:bodyPr wrap="square">
            <a:spAutoFit/>
          </a:bodyPr>
          <a:lstStyle/>
          <a:p>
            <a:pPr marL="0" marR="0" lvl="0" indent="0" algn="r" defTabSz="685800" rtl="0" eaLnBrk="1" fontAlgn="base" latinLnBrk="0" hangingPunct="1">
              <a:lnSpc>
                <a:spcPct val="150000"/>
              </a:lnSpc>
              <a:spcBef>
                <a:spcPct val="0"/>
              </a:spcBef>
              <a:spcAft>
                <a:spcPct val="0"/>
              </a:spcAft>
              <a:buClrTx/>
              <a:buSzTx/>
              <a:buFontTx/>
              <a:buNone/>
              <a:defRPr/>
            </a:pPr>
            <a:r>
              <a:rPr lang="zh-CN" altLang="en-US" sz="1200">
                <a:solidFill>
                  <a:schemeClr val="bg1"/>
                </a:solidFill>
                <a:sym typeface="+mn-ea"/>
              </a:rPr>
              <a:t>铁磁性材料一般是Fe，Co，Ni元素及其合金，稀土元素及其合金，以及一些Mn的化合物。</a:t>
            </a:r>
            <a:endParaRPr kumimoji="0" lang="zh-CN" altLang="en-US" sz="1200" b="0" i="0" u="none" strike="noStrike" kern="1200" cap="none" spc="0" normalizeH="0" baseline="0" noProof="0">
              <a:ln>
                <a:noFill/>
              </a:ln>
              <a:solidFill>
                <a:schemeClr val="bg1"/>
              </a:solidFill>
              <a:effectLst/>
              <a:uLnTx/>
              <a:uFillTx/>
              <a:latin typeface="Calibri Light" panose="020F0302020204030204"/>
              <a:ea typeface="微软雅黑" panose="020B0503020204020204" pitchFamily="34" charset="-122"/>
              <a:cs typeface="Arial" panose="020B0604020202020204" pitchFamily="34" charset="0"/>
              <a:sym typeface="+mn-ea"/>
            </a:endParaRPr>
          </a:p>
        </p:txBody>
      </p:sp>
      <p:sp>
        <p:nvSpPr>
          <p:cNvPr id="9" name="矩形 8"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custDataLst>
              <p:tags r:id="rId7"/>
            </p:custDataLst>
          </p:nvPr>
        </p:nvSpPr>
        <p:spPr>
          <a:xfrm>
            <a:off x="3130440" y="4447876"/>
            <a:ext cx="726440" cy="420370"/>
          </a:xfrm>
          <a:prstGeom prst="rect">
            <a:avLst/>
          </a:prstGeom>
          <a:noFill/>
        </p:spPr>
        <p:txBody>
          <a:bodyPr wrap="none">
            <a:spAutoFit/>
          </a:bodyPr>
          <a:lstStyle/>
          <a:p>
            <a:pPr marL="0" marR="0" lvl="0" indent="0" algn="r"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材料</a:t>
            </a:r>
            <a:endPar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矩形 9" descr="e7d195523061f1c09e9d68d7cf438b91ef959ecb14fc25d26BBA7F7DBC18E55DFF4014AF651F0BF2569D4B6C1DA7F1A4683A481403BD872FC687266AD13265C1DE7C373772FD8728ABDD69ADD03BFF5BE2862BC891DBB79E4AE59A4C97B9E535343148225044C17290ABA672F19409C7186F6E899DE54AE5FC5B15A79A71A7133656D6E68904BA5A281EA24DA1F250E0"/>
          <p:cNvSpPr/>
          <p:nvPr>
            <p:custDataLst>
              <p:tags r:id="rId8"/>
            </p:custDataLst>
          </p:nvPr>
        </p:nvSpPr>
        <p:spPr>
          <a:xfrm>
            <a:off x="8273140" y="2466905"/>
            <a:ext cx="3473569" cy="922020"/>
          </a:xfrm>
          <a:prstGeom prst="rect">
            <a:avLst/>
          </a:prstGeom>
        </p:spPr>
        <p:txBody>
          <a:bodyPr wrap="square">
            <a:spAutoFit/>
          </a:bodyPr>
          <a:lstStyle/>
          <a:p>
            <a:pPr marL="0" marR="0" lvl="0" indent="0" algn="l" defTabSz="685800" rtl="0" eaLnBrk="1" fontAlgn="base" latinLnBrk="0" hangingPunct="1">
              <a:lnSpc>
                <a:spcPct val="150000"/>
              </a:lnSpc>
              <a:spcBef>
                <a:spcPct val="0"/>
              </a:spcBef>
              <a:spcAft>
                <a:spcPct val="0"/>
              </a:spcAft>
              <a:buClrTx/>
              <a:buSzTx/>
              <a:buFontTx/>
              <a:buNone/>
              <a:defRPr/>
            </a:pPr>
            <a:r>
              <a:rPr lang="zh-CN" altLang="en-US" sz="1200">
                <a:solidFill>
                  <a:schemeClr val="bg1"/>
                </a:solidFill>
                <a:sym typeface="+mn-ea"/>
              </a:rPr>
              <a:t>按照物质在外磁场中表现出来磁性的强弱，可将其分为抗磁性物质、顺磁性物质、铁磁性物质、反铁磁性物质和亚铁磁性物质。</a:t>
            </a:r>
            <a:endParaRPr kumimoji="0" lang="zh-CN" altLang="en-US" sz="1200" b="0" i="0" u="none" strike="noStrike" kern="1200" cap="none" spc="0" normalizeH="0" baseline="0" noProof="0">
              <a:ln>
                <a:noFill/>
              </a:ln>
              <a:solidFill>
                <a:schemeClr val="bg1"/>
              </a:solidFill>
              <a:effectLst/>
              <a:uLnTx/>
              <a:uFillTx/>
              <a:latin typeface="Calibri Light" panose="020F0302020204030204"/>
              <a:ea typeface="微软雅黑" panose="020B0503020204020204" pitchFamily="34" charset="-122"/>
              <a:cs typeface="Arial" panose="020B0604020202020204" pitchFamily="34" charset="0"/>
              <a:sym typeface="+mn-ea"/>
            </a:endParaRPr>
          </a:p>
        </p:txBody>
      </p:sp>
      <p:sp>
        <p:nvSpPr>
          <p:cNvPr id="11" name="矩形 10"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custDataLst>
              <p:tags r:id="rId9"/>
            </p:custDataLst>
          </p:nvPr>
        </p:nvSpPr>
        <p:spPr>
          <a:xfrm>
            <a:off x="8273140" y="2095767"/>
            <a:ext cx="726440" cy="420370"/>
          </a:xfrm>
          <a:prstGeom prst="rect">
            <a:avLst/>
          </a:prstGeom>
          <a:noFill/>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分类</a:t>
            </a:r>
            <a:endPar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2" name="矩形 11" descr="e7d195523061f1c09e9d68d7cf438b91ef959ecb14fc25d26BBA7F7DBC18E55DFF4014AF651F0BF2569D4B6C1DA7F1A4683A481403BD872FC687266AD13265C1DE7C373772FD8728ABDD69ADD03BFF5BE2862BC891DBB79E4AE59A4C97B9E535343148225044C17290ABA672F19409C7186F6E899DE54AE5FC5B15A79A71A7133656D6E68904BA5A281EA24DA1F250E0"/>
          <p:cNvSpPr/>
          <p:nvPr>
            <p:custDataLst>
              <p:tags r:id="rId10"/>
            </p:custDataLst>
          </p:nvPr>
        </p:nvSpPr>
        <p:spPr>
          <a:xfrm>
            <a:off x="8401560" y="4738748"/>
            <a:ext cx="3473569" cy="645160"/>
          </a:xfrm>
          <a:prstGeom prst="rect">
            <a:avLst/>
          </a:prstGeom>
        </p:spPr>
        <p:txBody>
          <a:bodyPr wrap="square">
            <a:spAutoFit/>
          </a:bodyPr>
          <a:lstStyle/>
          <a:p>
            <a:pPr marL="0" marR="0" lvl="0" indent="0" algn="l" defTabSz="685800" rtl="0" eaLnBrk="1" fontAlgn="base" latinLnBrk="0" hangingPunct="1">
              <a:lnSpc>
                <a:spcPct val="150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容易磁化</a:t>
            </a:r>
            <a:r>
              <a:rPr kumimoji="0" lang="zh-CN" altLang="en-US" sz="120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；存在磁饱和现象；存在磁滞现象；涡流损耗</a:t>
            </a:r>
            <a:endParaRPr kumimoji="0" lang="zh-CN" altLang="en-US" sz="120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endParaRPr>
          </a:p>
        </p:txBody>
      </p:sp>
      <p:sp>
        <p:nvSpPr>
          <p:cNvPr id="13" name="矩形 12"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custDataLst>
              <p:tags r:id="rId11"/>
            </p:custDataLst>
          </p:nvPr>
        </p:nvSpPr>
        <p:spPr>
          <a:xfrm>
            <a:off x="8401560" y="4367609"/>
            <a:ext cx="726440" cy="420370"/>
          </a:xfrm>
          <a:prstGeom prst="rect">
            <a:avLst/>
          </a:prstGeom>
          <a:noFill/>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特性</a:t>
            </a:r>
            <a:endParaRPr kumimoji="0" lang="zh-CN" altLang="en-US" sz="2135"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custDataLst>
              <p:tags r:id="rId12"/>
            </p:custDataLst>
          </p:nvPr>
        </p:nvGrpSpPr>
        <p:grpSpPr>
          <a:xfrm>
            <a:off x="4520885" y="2276453"/>
            <a:ext cx="1389331" cy="1389329"/>
            <a:chOff x="3390664" y="1707340"/>
            <a:chExt cx="1041998" cy="1041997"/>
          </a:xfrm>
        </p:grpSpPr>
        <p:grpSp>
          <p:nvGrpSpPr>
            <p:cNvPr id="100" name="组合 99"/>
            <p:cNvGrpSpPr/>
            <p:nvPr/>
          </p:nvGrpSpPr>
          <p:grpSpPr>
            <a:xfrm>
              <a:off x="3390664" y="1707340"/>
              <a:ext cx="1041998" cy="1041997"/>
              <a:chOff x="1134769" y="1451442"/>
              <a:chExt cx="980473" cy="980473"/>
            </a:xfrm>
          </p:grpSpPr>
          <p:grpSp>
            <p:nvGrpSpPr>
              <p:cNvPr id="101" name="组合 100"/>
              <p:cNvGrpSpPr/>
              <p:nvPr/>
            </p:nvGrpSpPr>
            <p:grpSpPr>
              <a:xfrm>
                <a:off x="1134769" y="1451442"/>
                <a:ext cx="980473" cy="980473"/>
                <a:chOff x="5213600" y="2517129"/>
                <a:chExt cx="2023672" cy="2023672"/>
              </a:xfrm>
            </p:grpSpPr>
            <p:sp>
              <p:nvSpPr>
                <p:cNvPr id="103" name="椭圆 102"/>
                <p:cNvSpPr/>
                <p:nvPr>
                  <p:custDataLst>
                    <p:tags r:id="rId13"/>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04" name="椭圆 103"/>
                <p:cNvSpPr/>
                <p:nvPr>
                  <p:custDataLst>
                    <p:tags r:id="rId14"/>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02" name="椭圆 101"/>
              <p:cNvSpPr/>
              <p:nvPr>
                <p:custDataLst>
                  <p:tags r:id="rId15"/>
                </p:custDataLst>
              </p:nvPr>
            </p:nvSpPr>
            <p:spPr>
              <a:xfrm>
                <a:off x="1228031" y="1536090"/>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38" name="Freeform 5"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SpPr>
              <a:spLocks noEditPoints="1"/>
            </p:cNvSpPr>
            <p:nvPr>
              <p:custDataLst>
                <p:tags r:id="rId16"/>
              </p:custDataLst>
            </p:nvPr>
          </p:nvSpPr>
          <p:spPr bwMode="auto">
            <a:xfrm>
              <a:off x="3721454" y="2062235"/>
              <a:ext cx="331874" cy="283058"/>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chemeClr val="accent1"/>
            </a:solidFill>
            <a:ln>
              <a:noFill/>
            </a:ln>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15" name="组合 14"/>
          <p:cNvGrpSpPr/>
          <p:nvPr>
            <p:custDataLst>
              <p:tags r:id="rId17"/>
            </p:custDataLst>
          </p:nvPr>
        </p:nvGrpSpPr>
        <p:grpSpPr>
          <a:xfrm>
            <a:off x="4250969" y="3947025"/>
            <a:ext cx="1799713" cy="1799713"/>
            <a:chOff x="3188227" y="2960269"/>
            <a:chExt cx="1349785" cy="1349785"/>
          </a:xfrm>
        </p:grpSpPr>
        <p:sp>
          <p:nvSpPr>
            <p:cNvPr id="4" name="泪滴形 3"/>
            <p:cNvSpPr/>
            <p:nvPr>
              <p:custDataLst>
                <p:tags r:id="rId18"/>
              </p:custDataLst>
            </p:nvPr>
          </p:nvSpPr>
          <p:spPr>
            <a:xfrm>
              <a:off x="3188227" y="2960269"/>
              <a:ext cx="1349785" cy="1349785"/>
            </a:xfrm>
            <a:prstGeom prst="teardrop">
              <a:avLst/>
            </a:prstGeom>
            <a:noFill/>
            <a:ln w="12700" cap="flat" cmpd="sng" algn="ctr">
              <a:solidFill>
                <a:schemeClr val="accent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16" name="组合 115"/>
            <p:cNvGrpSpPr/>
            <p:nvPr/>
          </p:nvGrpSpPr>
          <p:grpSpPr>
            <a:xfrm>
              <a:off x="3366392" y="3114162"/>
              <a:ext cx="1041998" cy="1041997"/>
              <a:chOff x="1134769" y="1451442"/>
              <a:chExt cx="980473" cy="980473"/>
            </a:xfrm>
          </p:grpSpPr>
          <p:grpSp>
            <p:nvGrpSpPr>
              <p:cNvPr id="117" name="组合 116"/>
              <p:cNvGrpSpPr/>
              <p:nvPr/>
            </p:nvGrpSpPr>
            <p:grpSpPr>
              <a:xfrm>
                <a:off x="1134769" y="1451442"/>
                <a:ext cx="980473" cy="980473"/>
                <a:chOff x="5213600" y="2517129"/>
                <a:chExt cx="2023672" cy="2023672"/>
              </a:xfrm>
            </p:grpSpPr>
            <p:sp>
              <p:nvSpPr>
                <p:cNvPr id="119" name="椭圆 118"/>
                <p:cNvSpPr/>
                <p:nvPr>
                  <p:custDataLst>
                    <p:tags r:id="rId19"/>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0" name="椭圆 119"/>
                <p:cNvSpPr/>
                <p:nvPr>
                  <p:custDataLst>
                    <p:tags r:id="rId20"/>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18" name="椭圆 117"/>
              <p:cNvSpPr/>
              <p:nvPr>
                <p:custDataLst>
                  <p:tags r:id="rId21"/>
                </p:custDataLst>
              </p:nvPr>
            </p:nvSpPr>
            <p:spPr>
              <a:xfrm>
                <a:off x="1228031" y="1536090"/>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3761374" y="3464978"/>
              <a:ext cx="291954" cy="340363"/>
              <a:chOff x="5508598" y="1610801"/>
              <a:chExt cx="349148" cy="407040"/>
            </a:xfrm>
          </p:grpSpPr>
          <p:sp>
            <p:nvSpPr>
              <p:cNvPr id="40" name="Freeform 9"/>
              <p:cNvSpPr>
                <a:spLocks noEditPoints="1"/>
              </p:cNvSpPr>
              <p:nvPr>
                <p:custDataLst>
                  <p:tags r:id="rId22"/>
                </p:custDataLst>
              </p:nvPr>
            </p:nvSpPr>
            <p:spPr bwMode="auto">
              <a:xfrm>
                <a:off x="5508598" y="1610801"/>
                <a:ext cx="349148" cy="407040"/>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1" name="Rectangle 10"/>
              <p:cNvSpPr>
                <a:spLocks noChangeArrowheads="1"/>
              </p:cNvSpPr>
              <p:nvPr>
                <p:custDataLst>
                  <p:tags r:id="rId23"/>
                </p:custDataLst>
              </p:nvPr>
            </p:nvSpPr>
            <p:spPr bwMode="auto">
              <a:xfrm>
                <a:off x="5599251" y="1748575"/>
                <a:ext cx="82575" cy="23336"/>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2" name="Rectangle 11"/>
              <p:cNvSpPr>
                <a:spLocks noChangeArrowheads="1"/>
              </p:cNvSpPr>
              <p:nvPr>
                <p:custDataLst>
                  <p:tags r:id="rId24"/>
                </p:custDataLst>
              </p:nvPr>
            </p:nvSpPr>
            <p:spPr bwMode="auto">
              <a:xfrm>
                <a:off x="5599251" y="1693825"/>
                <a:ext cx="109950" cy="23336"/>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3" name="Freeform 12"/>
              <p:cNvSpPr>
                <a:spLocks noEditPoints="1"/>
              </p:cNvSpPr>
              <p:nvPr>
                <p:custDataLst>
                  <p:tags r:id="rId25"/>
                </p:custDataLst>
              </p:nvPr>
            </p:nvSpPr>
            <p:spPr bwMode="auto">
              <a:xfrm>
                <a:off x="5722215" y="1706839"/>
                <a:ext cx="83921" cy="271958"/>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grpSp>
        <p:nvGrpSpPr>
          <p:cNvPr id="7" name="组合 6"/>
          <p:cNvGrpSpPr/>
          <p:nvPr>
            <p:custDataLst>
              <p:tags r:id="rId26"/>
            </p:custDataLst>
          </p:nvPr>
        </p:nvGrpSpPr>
        <p:grpSpPr>
          <a:xfrm>
            <a:off x="6346507" y="4152216"/>
            <a:ext cx="1389331" cy="1389329"/>
            <a:chOff x="4759880" y="3114162"/>
            <a:chExt cx="1041998" cy="1041997"/>
          </a:xfrm>
        </p:grpSpPr>
        <p:grpSp>
          <p:nvGrpSpPr>
            <p:cNvPr id="111" name="组合 110"/>
            <p:cNvGrpSpPr/>
            <p:nvPr/>
          </p:nvGrpSpPr>
          <p:grpSpPr>
            <a:xfrm>
              <a:off x="4759880" y="3114162"/>
              <a:ext cx="1041998" cy="1041997"/>
              <a:chOff x="1134769" y="1451442"/>
              <a:chExt cx="980473" cy="980473"/>
            </a:xfrm>
          </p:grpSpPr>
          <p:grpSp>
            <p:nvGrpSpPr>
              <p:cNvPr id="112" name="组合 111"/>
              <p:cNvGrpSpPr/>
              <p:nvPr/>
            </p:nvGrpSpPr>
            <p:grpSpPr>
              <a:xfrm>
                <a:off x="1134769" y="1451442"/>
                <a:ext cx="980473" cy="980473"/>
                <a:chOff x="5213600" y="2517129"/>
                <a:chExt cx="2023672" cy="2023672"/>
              </a:xfrm>
            </p:grpSpPr>
            <p:sp>
              <p:nvSpPr>
                <p:cNvPr id="114" name="椭圆 113"/>
                <p:cNvSpPr/>
                <p:nvPr>
                  <p:custDataLst>
                    <p:tags r:id="rId27"/>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15" name="椭圆 114"/>
                <p:cNvSpPr/>
                <p:nvPr>
                  <p:custDataLst>
                    <p:tags r:id="rId28"/>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13" name="椭圆 112"/>
              <p:cNvSpPr/>
              <p:nvPr>
                <p:custDataLst>
                  <p:tags r:id="rId29"/>
                </p:custDataLst>
              </p:nvPr>
            </p:nvSpPr>
            <p:spPr>
              <a:xfrm>
                <a:off x="1228031" y="1536090"/>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44" name="组合 43"/>
            <p:cNvGrpSpPr/>
            <p:nvPr/>
          </p:nvGrpSpPr>
          <p:grpSpPr>
            <a:xfrm>
              <a:off x="5062257" y="3456301"/>
              <a:ext cx="401480" cy="339409"/>
              <a:chOff x="7122734" y="1743348"/>
              <a:chExt cx="642300" cy="542997"/>
            </a:xfrm>
            <a:solidFill>
              <a:schemeClr val="accent1"/>
            </a:solidFill>
          </p:grpSpPr>
          <p:sp>
            <p:nvSpPr>
              <p:cNvPr id="45" name="Freeform 16"/>
              <p:cNvSpPr/>
              <p:nvPr>
                <p:custDataLst>
                  <p:tags r:id="rId30"/>
                </p:custDataLst>
              </p:nvPr>
            </p:nvSpPr>
            <p:spPr bwMode="auto">
              <a:xfrm>
                <a:off x="7263589" y="1875048"/>
                <a:ext cx="361294" cy="150715"/>
              </a:xfrm>
              <a:custGeom>
                <a:avLst/>
                <a:gdLst>
                  <a:gd name="T0" fmla="*/ 348 w 513"/>
                  <a:gd name="T1" fmla="*/ 0 h 214"/>
                  <a:gd name="T2" fmla="*/ 210 w 513"/>
                  <a:gd name="T3" fmla="*/ 139 h 214"/>
                  <a:gd name="T4" fmla="*/ 119 w 513"/>
                  <a:gd name="T5" fmla="*/ 48 h 214"/>
                  <a:gd name="T6" fmla="*/ 0 w 513"/>
                  <a:gd name="T7" fmla="*/ 166 h 214"/>
                  <a:gd name="T8" fmla="*/ 38 w 513"/>
                  <a:gd name="T9" fmla="*/ 202 h 214"/>
                  <a:gd name="T10" fmla="*/ 119 w 513"/>
                  <a:gd name="T11" fmla="*/ 123 h 214"/>
                  <a:gd name="T12" fmla="*/ 210 w 513"/>
                  <a:gd name="T13" fmla="*/ 214 h 214"/>
                  <a:gd name="T14" fmla="*/ 348 w 513"/>
                  <a:gd name="T15" fmla="*/ 76 h 214"/>
                  <a:gd name="T16" fmla="*/ 475 w 513"/>
                  <a:gd name="T17" fmla="*/ 202 h 214"/>
                  <a:gd name="T18" fmla="*/ 513 w 513"/>
                  <a:gd name="T19" fmla="*/ 165 h 214"/>
                  <a:gd name="T20" fmla="*/ 348 w 513"/>
                  <a:gd name="T21"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3" h="214">
                    <a:moveTo>
                      <a:pt x="348" y="0"/>
                    </a:moveTo>
                    <a:lnTo>
                      <a:pt x="210" y="139"/>
                    </a:lnTo>
                    <a:lnTo>
                      <a:pt x="119" y="48"/>
                    </a:lnTo>
                    <a:lnTo>
                      <a:pt x="0" y="166"/>
                    </a:lnTo>
                    <a:lnTo>
                      <a:pt x="38" y="202"/>
                    </a:lnTo>
                    <a:lnTo>
                      <a:pt x="119" y="123"/>
                    </a:lnTo>
                    <a:lnTo>
                      <a:pt x="210" y="214"/>
                    </a:lnTo>
                    <a:lnTo>
                      <a:pt x="348" y="76"/>
                    </a:lnTo>
                    <a:lnTo>
                      <a:pt x="475" y="202"/>
                    </a:lnTo>
                    <a:lnTo>
                      <a:pt x="513" y="165"/>
                    </a:lnTo>
                    <a:lnTo>
                      <a:pt x="3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6" name="Freeform 17"/>
              <p:cNvSpPr>
                <a:spLocks noEditPoints="1"/>
              </p:cNvSpPr>
              <p:nvPr>
                <p:custDataLst>
                  <p:tags r:id="rId31"/>
                </p:custDataLst>
              </p:nvPr>
            </p:nvSpPr>
            <p:spPr bwMode="auto">
              <a:xfrm>
                <a:off x="7122734" y="1743348"/>
                <a:ext cx="642300" cy="542997"/>
              </a:xfrm>
              <a:custGeom>
                <a:avLst/>
                <a:gdLst>
                  <a:gd name="T0" fmla="*/ 912 w 912"/>
                  <a:gd name="T1" fmla="*/ 54 h 771"/>
                  <a:gd name="T2" fmla="*/ 912 w 912"/>
                  <a:gd name="T3" fmla="*/ 0 h 771"/>
                  <a:gd name="T4" fmla="*/ 2 w 912"/>
                  <a:gd name="T5" fmla="*/ 0 h 771"/>
                  <a:gd name="T6" fmla="*/ 2 w 912"/>
                  <a:gd name="T7" fmla="*/ 54 h 771"/>
                  <a:gd name="T8" fmla="*/ 30 w 912"/>
                  <a:gd name="T9" fmla="*/ 54 h 771"/>
                  <a:gd name="T10" fmla="*/ 30 w 912"/>
                  <a:gd name="T11" fmla="*/ 541 h 771"/>
                  <a:gd name="T12" fmla="*/ 0 w 912"/>
                  <a:gd name="T13" fmla="*/ 541 h 771"/>
                  <a:gd name="T14" fmla="*/ 0 w 912"/>
                  <a:gd name="T15" fmla="*/ 594 h 771"/>
                  <a:gd name="T16" fmla="*/ 30 w 912"/>
                  <a:gd name="T17" fmla="*/ 594 h 771"/>
                  <a:gd name="T18" fmla="*/ 30 w 912"/>
                  <a:gd name="T19" fmla="*/ 595 h 771"/>
                  <a:gd name="T20" fmla="*/ 429 w 912"/>
                  <a:gd name="T21" fmla="*/ 595 h 771"/>
                  <a:gd name="T22" fmla="*/ 429 w 912"/>
                  <a:gd name="T23" fmla="*/ 718 h 771"/>
                  <a:gd name="T24" fmla="*/ 367 w 912"/>
                  <a:gd name="T25" fmla="*/ 718 h 771"/>
                  <a:gd name="T26" fmla="*/ 367 w 912"/>
                  <a:gd name="T27" fmla="*/ 771 h 771"/>
                  <a:gd name="T28" fmla="*/ 545 w 912"/>
                  <a:gd name="T29" fmla="*/ 771 h 771"/>
                  <a:gd name="T30" fmla="*/ 545 w 912"/>
                  <a:gd name="T31" fmla="*/ 718 h 771"/>
                  <a:gd name="T32" fmla="*/ 482 w 912"/>
                  <a:gd name="T33" fmla="*/ 718 h 771"/>
                  <a:gd name="T34" fmla="*/ 482 w 912"/>
                  <a:gd name="T35" fmla="*/ 595 h 771"/>
                  <a:gd name="T36" fmla="*/ 885 w 912"/>
                  <a:gd name="T37" fmla="*/ 595 h 771"/>
                  <a:gd name="T38" fmla="*/ 885 w 912"/>
                  <a:gd name="T39" fmla="*/ 594 h 771"/>
                  <a:gd name="T40" fmla="*/ 911 w 912"/>
                  <a:gd name="T41" fmla="*/ 594 h 771"/>
                  <a:gd name="T42" fmla="*/ 911 w 912"/>
                  <a:gd name="T43" fmla="*/ 541 h 771"/>
                  <a:gd name="T44" fmla="*/ 885 w 912"/>
                  <a:gd name="T45" fmla="*/ 541 h 771"/>
                  <a:gd name="T46" fmla="*/ 885 w 912"/>
                  <a:gd name="T47" fmla="*/ 54 h 771"/>
                  <a:gd name="T48" fmla="*/ 912 w 912"/>
                  <a:gd name="T49" fmla="*/ 54 h 771"/>
                  <a:gd name="T50" fmla="*/ 83 w 912"/>
                  <a:gd name="T51" fmla="*/ 541 h 771"/>
                  <a:gd name="T52" fmla="*/ 83 w 912"/>
                  <a:gd name="T53" fmla="*/ 55 h 771"/>
                  <a:gd name="T54" fmla="*/ 832 w 912"/>
                  <a:gd name="T55" fmla="*/ 55 h 771"/>
                  <a:gd name="T56" fmla="*/ 832 w 912"/>
                  <a:gd name="T57" fmla="*/ 541 h 771"/>
                  <a:gd name="T58" fmla="*/ 83 w 912"/>
                  <a:gd name="T59" fmla="*/ 54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2" h="771">
                    <a:moveTo>
                      <a:pt x="912" y="54"/>
                    </a:moveTo>
                    <a:lnTo>
                      <a:pt x="912" y="0"/>
                    </a:lnTo>
                    <a:lnTo>
                      <a:pt x="2" y="0"/>
                    </a:lnTo>
                    <a:lnTo>
                      <a:pt x="2" y="54"/>
                    </a:lnTo>
                    <a:lnTo>
                      <a:pt x="30" y="54"/>
                    </a:lnTo>
                    <a:lnTo>
                      <a:pt x="30" y="541"/>
                    </a:lnTo>
                    <a:lnTo>
                      <a:pt x="0" y="541"/>
                    </a:lnTo>
                    <a:lnTo>
                      <a:pt x="0" y="594"/>
                    </a:lnTo>
                    <a:lnTo>
                      <a:pt x="30" y="594"/>
                    </a:lnTo>
                    <a:lnTo>
                      <a:pt x="30" y="595"/>
                    </a:lnTo>
                    <a:lnTo>
                      <a:pt x="429" y="595"/>
                    </a:lnTo>
                    <a:lnTo>
                      <a:pt x="429" y="718"/>
                    </a:lnTo>
                    <a:lnTo>
                      <a:pt x="367" y="718"/>
                    </a:lnTo>
                    <a:lnTo>
                      <a:pt x="367" y="771"/>
                    </a:lnTo>
                    <a:lnTo>
                      <a:pt x="545" y="771"/>
                    </a:lnTo>
                    <a:lnTo>
                      <a:pt x="545" y="718"/>
                    </a:lnTo>
                    <a:lnTo>
                      <a:pt x="482" y="718"/>
                    </a:lnTo>
                    <a:lnTo>
                      <a:pt x="482" y="595"/>
                    </a:lnTo>
                    <a:lnTo>
                      <a:pt x="885" y="595"/>
                    </a:lnTo>
                    <a:lnTo>
                      <a:pt x="885" y="594"/>
                    </a:lnTo>
                    <a:lnTo>
                      <a:pt x="911" y="594"/>
                    </a:lnTo>
                    <a:lnTo>
                      <a:pt x="911" y="541"/>
                    </a:lnTo>
                    <a:lnTo>
                      <a:pt x="885" y="541"/>
                    </a:lnTo>
                    <a:lnTo>
                      <a:pt x="885" y="54"/>
                    </a:lnTo>
                    <a:lnTo>
                      <a:pt x="912" y="54"/>
                    </a:lnTo>
                    <a:close/>
                    <a:moveTo>
                      <a:pt x="83" y="541"/>
                    </a:moveTo>
                    <a:lnTo>
                      <a:pt x="83" y="55"/>
                    </a:lnTo>
                    <a:lnTo>
                      <a:pt x="832" y="55"/>
                    </a:lnTo>
                    <a:lnTo>
                      <a:pt x="832" y="541"/>
                    </a:lnTo>
                    <a:lnTo>
                      <a:pt x="83" y="5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grpSp>
        <p:nvGrpSpPr>
          <p:cNvPr id="6" name="组合 5"/>
          <p:cNvGrpSpPr/>
          <p:nvPr>
            <p:custDataLst>
              <p:tags r:id="rId32"/>
            </p:custDataLst>
          </p:nvPr>
        </p:nvGrpSpPr>
        <p:grpSpPr>
          <a:xfrm>
            <a:off x="6346507" y="2276453"/>
            <a:ext cx="1389331" cy="1389329"/>
            <a:chOff x="4759880" y="1707340"/>
            <a:chExt cx="1041998" cy="1041997"/>
          </a:xfrm>
        </p:grpSpPr>
        <p:grpSp>
          <p:nvGrpSpPr>
            <p:cNvPr id="106" name="组合 105"/>
            <p:cNvGrpSpPr/>
            <p:nvPr/>
          </p:nvGrpSpPr>
          <p:grpSpPr>
            <a:xfrm>
              <a:off x="4759880" y="1707340"/>
              <a:ext cx="1041998" cy="1041997"/>
              <a:chOff x="1134769" y="1451442"/>
              <a:chExt cx="980473" cy="980473"/>
            </a:xfrm>
          </p:grpSpPr>
          <p:grpSp>
            <p:nvGrpSpPr>
              <p:cNvPr id="107" name="组合 106"/>
              <p:cNvGrpSpPr/>
              <p:nvPr/>
            </p:nvGrpSpPr>
            <p:grpSpPr>
              <a:xfrm>
                <a:off x="1134769" y="1451442"/>
                <a:ext cx="980473" cy="980473"/>
                <a:chOff x="5213600" y="2517129"/>
                <a:chExt cx="2023672" cy="2023672"/>
              </a:xfrm>
            </p:grpSpPr>
            <p:sp>
              <p:nvSpPr>
                <p:cNvPr id="109" name="椭圆 108"/>
                <p:cNvSpPr/>
                <p:nvPr>
                  <p:custDataLst>
                    <p:tags r:id="rId33"/>
                  </p:custDataLst>
                </p:nvPr>
              </p:nvSpPr>
              <p:spPr>
                <a:xfrm>
                  <a:off x="5213600" y="2517129"/>
                  <a:ext cx="2023672" cy="202367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10" name="椭圆 109"/>
                <p:cNvSpPr/>
                <p:nvPr>
                  <p:custDataLst>
                    <p:tags r:id="rId34"/>
                  </p:custDataLst>
                </p:nvPr>
              </p:nvSpPr>
              <p:spPr>
                <a:xfrm>
                  <a:off x="5260739" y="2564268"/>
                  <a:ext cx="1929394" cy="1929394"/>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08" name="椭圆 107"/>
              <p:cNvSpPr/>
              <p:nvPr>
                <p:custDataLst>
                  <p:tags r:id="rId35"/>
                </p:custDataLst>
              </p:nvPr>
            </p:nvSpPr>
            <p:spPr>
              <a:xfrm>
                <a:off x="1228031" y="1536090"/>
                <a:ext cx="793949" cy="793949"/>
              </a:xfrm>
              <a:prstGeom prst="ellipse">
                <a:avLst/>
              </a:prstGeom>
              <a:solidFill>
                <a:srgbClr val="2D213D"/>
              </a:solidFill>
              <a:ln w="12700" cap="flat" cmpd="sng" algn="ctr">
                <a:noFill/>
                <a:prstDash val="solid"/>
                <a:miter lim="800000"/>
              </a:ln>
              <a:effectLst>
                <a:innerShdw blurRad="63500" dist="50800" dir="189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47" name="组合 46"/>
            <p:cNvGrpSpPr/>
            <p:nvPr/>
          </p:nvGrpSpPr>
          <p:grpSpPr>
            <a:xfrm>
              <a:off x="5090547" y="2040271"/>
              <a:ext cx="436620" cy="326987"/>
              <a:chOff x="3194036" y="1590080"/>
              <a:chExt cx="522155" cy="391045"/>
            </a:xfrm>
          </p:grpSpPr>
          <p:sp>
            <p:nvSpPr>
              <p:cNvPr id="48" name="Freeform 21"/>
              <p:cNvSpPr/>
              <p:nvPr>
                <p:custDataLst>
                  <p:tags r:id="rId36"/>
                </p:custDataLst>
              </p:nvPr>
            </p:nvSpPr>
            <p:spPr bwMode="auto">
              <a:xfrm>
                <a:off x="3378966" y="1764132"/>
                <a:ext cx="151722" cy="160884"/>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9" name="Freeform 22"/>
              <p:cNvSpPr>
                <a:spLocks noEditPoints="1"/>
              </p:cNvSpPr>
              <p:nvPr>
                <p:custDataLst>
                  <p:tags r:id="rId37"/>
                </p:custDataLst>
              </p:nvPr>
            </p:nvSpPr>
            <p:spPr bwMode="auto">
              <a:xfrm>
                <a:off x="3194036" y="1590080"/>
                <a:ext cx="522155" cy="391045"/>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66565464"/>
          <p:cNvPicPr>
            <a:picLocks noChangeAspect="1"/>
          </p:cNvPicPr>
          <p:nvPr/>
        </p:nvPicPr>
        <p:blipFill>
          <a:blip r:embed="rId1"/>
          <a:stretch>
            <a:fillRect/>
          </a:stretch>
        </p:blipFill>
        <p:spPr>
          <a:xfrm>
            <a:off x="-15240" y="0"/>
            <a:ext cx="12321540" cy="6929120"/>
          </a:xfrm>
          <a:prstGeom prst="rect">
            <a:avLst/>
          </a:prstGeom>
        </p:spPr>
      </p:pic>
      <p:sp>
        <p:nvSpPr>
          <p:cNvPr id="11" name="矩形 10"/>
          <p:cNvSpPr/>
          <p:nvPr/>
        </p:nvSpPr>
        <p:spPr>
          <a:xfrm>
            <a:off x="1610995" y="2186940"/>
            <a:ext cx="1188085" cy="2245360"/>
          </a:xfrm>
          <a:prstGeom prst="rect">
            <a:avLst/>
          </a:prstGeom>
          <a:noFill/>
          <a:ln w="76200">
            <a:noFill/>
          </a:ln>
          <a:effectLst>
            <a:outerShdw blurRad="63500" algn="ctr" rotWithShape="0">
              <a:prstClr val="black">
                <a:alpha val="40000"/>
              </a:prstClr>
            </a:outerShdw>
          </a:effectLst>
          <a:extLst>
            <a:ext uri="{909E8E84-426E-40DD-AFC4-6F175D3DCCD1}">
              <a14:hiddenFill xmlns:a14="http://schemas.microsoft.com/office/drawing/2010/main">
                <a:solidFill>
                  <a:srgbClr val="045896"/>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spc="300" dirty="0">
                <a:effectLst>
                  <a:outerShdw blurRad="38100" dist="38100" dir="2700000" algn="tl">
                    <a:srgbClr val="000000">
                      <a:alpha val="43137"/>
                    </a:srgbClr>
                  </a:outerShdw>
                </a:effectLst>
                <a:cs typeface="+mn-ea"/>
                <a:sym typeface="+mn-lt"/>
              </a:rPr>
              <a:t>目录</a:t>
            </a:r>
            <a:endParaRPr lang="zh-CN" altLang="en-US" sz="6600" b="1" spc="300" dirty="0">
              <a:effectLst>
                <a:outerShdw blurRad="38100" dist="38100" dir="2700000" algn="tl">
                  <a:srgbClr val="000000">
                    <a:alpha val="43137"/>
                  </a:srgbClr>
                </a:outerShdw>
              </a:effectLst>
              <a:cs typeface="+mn-ea"/>
              <a:sym typeface="+mn-lt"/>
            </a:endParaRPr>
          </a:p>
        </p:txBody>
      </p:sp>
      <p:sp>
        <p:nvSpPr>
          <p:cNvPr id="13" name="矩形 12"/>
          <p:cNvSpPr/>
          <p:nvPr>
            <p:custDataLst>
              <p:tags r:id="rId2"/>
            </p:custDataLst>
          </p:nvPr>
        </p:nvSpPr>
        <p:spPr>
          <a:xfrm>
            <a:off x="3184709" y="1373605"/>
            <a:ext cx="676236" cy="676236"/>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rgbClr val="FFFFFF"/>
                </a:solidFill>
                <a:latin typeface="等线" panose="02010600030101010101" pitchFamily="2" charset="-122"/>
                <a:ea typeface="等线" panose="02010600030101010101" pitchFamily="2" charset="-122"/>
                <a:cs typeface="+mn-ea"/>
                <a:sym typeface="+mn-lt"/>
              </a:rPr>
              <a:t>01</a:t>
            </a:r>
            <a:endParaRPr lang="en-US" altLang="zh-CN" sz="2000" b="1" dirty="0">
              <a:solidFill>
                <a:srgbClr val="FFFFFF"/>
              </a:solidFill>
              <a:latin typeface="等线" panose="02010600030101010101" pitchFamily="2" charset="-122"/>
              <a:ea typeface="等线" panose="02010600030101010101" pitchFamily="2" charset="-122"/>
              <a:cs typeface="+mn-ea"/>
              <a:sym typeface="+mn-lt"/>
            </a:endParaRPr>
          </a:p>
        </p:txBody>
      </p:sp>
      <p:sp>
        <p:nvSpPr>
          <p:cNvPr id="14" name="文本框"/>
          <p:cNvSpPr/>
          <p:nvPr>
            <p:custDataLst>
              <p:tags r:id="rId3"/>
            </p:custDataLst>
          </p:nvPr>
        </p:nvSpPr>
        <p:spPr>
          <a:xfrm>
            <a:off x="4005580" y="1393825"/>
            <a:ext cx="2054860" cy="699770"/>
          </a:xfrm>
          <a:prstGeom prst="rect">
            <a:avLst/>
          </a:prstGeom>
        </p:spPr>
        <p:txBody>
          <a:bodyPr wrap="none" anchor="ctr">
            <a:normAutofit/>
          </a:bodyPr>
          <a:lstStyle/>
          <a:p>
            <a:r>
              <a:rPr lang="zh-CN" altLang="en-US" sz="2400" dirty="0">
                <a:solidFill>
                  <a:schemeClr val="bg1"/>
                </a:solidFill>
                <a:latin typeface="等线" panose="02010600030101010101" pitchFamily="2" charset="-122"/>
                <a:ea typeface="等线" panose="02010600030101010101" pitchFamily="2" charset="-122"/>
                <a:cs typeface="+mn-ea"/>
                <a:sym typeface="+mn-lt"/>
              </a:rPr>
              <a:t>导电材料</a:t>
            </a:r>
            <a:endParaRPr lang="zh-CN" altLang="en-US" sz="2400" dirty="0">
              <a:solidFill>
                <a:schemeClr val="bg1"/>
              </a:solidFill>
              <a:latin typeface="等线" panose="02010600030101010101" pitchFamily="2" charset="-122"/>
              <a:ea typeface="等线" panose="02010600030101010101" pitchFamily="2" charset="-122"/>
              <a:cs typeface="+mn-ea"/>
              <a:sym typeface="+mn-lt"/>
            </a:endParaRPr>
          </a:p>
        </p:txBody>
      </p:sp>
      <p:sp>
        <p:nvSpPr>
          <p:cNvPr id="16" name="矩形 15"/>
          <p:cNvSpPr/>
          <p:nvPr>
            <p:custDataLst>
              <p:tags r:id="rId4"/>
            </p:custDataLst>
          </p:nvPr>
        </p:nvSpPr>
        <p:spPr>
          <a:xfrm>
            <a:off x="3184709" y="2427705"/>
            <a:ext cx="676236" cy="676236"/>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rgbClr val="FFFFFF"/>
                </a:solidFill>
                <a:latin typeface="等线" panose="02010600030101010101" pitchFamily="2" charset="-122"/>
                <a:ea typeface="等线" panose="02010600030101010101" pitchFamily="2" charset="-122"/>
                <a:cs typeface="+mn-ea"/>
                <a:sym typeface="+mn-lt"/>
              </a:rPr>
              <a:t>02</a:t>
            </a:r>
            <a:endParaRPr lang="en-US" altLang="zh-CN" sz="2000" b="1" dirty="0">
              <a:solidFill>
                <a:srgbClr val="FFFFFF"/>
              </a:solidFill>
              <a:latin typeface="等线" panose="02010600030101010101" pitchFamily="2" charset="-122"/>
              <a:ea typeface="等线" panose="02010600030101010101" pitchFamily="2" charset="-122"/>
              <a:cs typeface="+mn-ea"/>
              <a:sym typeface="+mn-lt"/>
            </a:endParaRPr>
          </a:p>
        </p:txBody>
      </p:sp>
      <p:grpSp>
        <p:nvGrpSpPr>
          <p:cNvPr id="17" name="组合 16"/>
          <p:cNvGrpSpPr/>
          <p:nvPr>
            <p:custDataLst>
              <p:tags r:id="rId5"/>
            </p:custDataLst>
          </p:nvPr>
        </p:nvGrpSpPr>
        <p:grpSpPr>
          <a:xfrm>
            <a:off x="4005263" y="2364105"/>
            <a:ext cx="3368040" cy="752475"/>
            <a:chOff x="2642" y="5875"/>
            <a:chExt cx="5304" cy="1185"/>
          </a:xfrm>
        </p:grpSpPr>
        <p:sp>
          <p:nvSpPr>
            <p:cNvPr id="18" name="文本框"/>
            <p:cNvSpPr/>
            <p:nvPr>
              <p:custDataLst>
                <p:tags r:id="rId6"/>
              </p:custDataLst>
            </p:nvPr>
          </p:nvSpPr>
          <p:spPr>
            <a:xfrm>
              <a:off x="2642" y="5875"/>
              <a:ext cx="3236" cy="1102"/>
            </a:xfrm>
            <a:prstGeom prst="rect">
              <a:avLst/>
            </a:prstGeom>
          </p:spPr>
          <p:txBody>
            <a:bodyPr wrap="none" anchor="ctr">
              <a:normAutofit/>
            </a:bodyPr>
            <a:lstStyle/>
            <a:p>
              <a:r>
                <a:rPr lang="zh-CN" altLang="en-US" sz="2400" dirty="0">
                  <a:solidFill>
                    <a:schemeClr val="bg1"/>
                  </a:solidFill>
                  <a:latin typeface="等线" panose="02010600030101010101" pitchFamily="2" charset="-122"/>
                  <a:ea typeface="等线" panose="02010600030101010101" pitchFamily="2" charset="-122"/>
                  <a:cs typeface="+mn-ea"/>
                  <a:sym typeface="+mn-lt"/>
                </a:rPr>
                <a:t>半导体材料</a:t>
              </a:r>
              <a:endParaRPr lang="zh-CN" altLang="en-US" sz="2400" dirty="0">
                <a:solidFill>
                  <a:schemeClr val="bg1"/>
                </a:solidFill>
                <a:latin typeface="等线" panose="02010600030101010101" pitchFamily="2" charset="-122"/>
                <a:ea typeface="等线" panose="02010600030101010101" pitchFamily="2" charset="-122"/>
                <a:cs typeface="+mn-ea"/>
                <a:sym typeface="+mn-lt"/>
              </a:endParaRPr>
            </a:p>
          </p:txBody>
        </p:sp>
        <p:sp>
          <p:nvSpPr>
            <p:cNvPr id="19" name="文本框"/>
            <p:cNvSpPr/>
            <p:nvPr>
              <p:custDataLst>
                <p:tags r:id="rId7"/>
              </p:custDataLst>
            </p:nvPr>
          </p:nvSpPr>
          <p:spPr>
            <a:xfrm>
              <a:off x="2642" y="6696"/>
              <a:ext cx="5304" cy="364"/>
            </a:xfrm>
            <a:prstGeom prst="rect">
              <a:avLst/>
            </a:prstGeom>
          </p:spPr>
          <p:txBody>
            <a:bodyPr wrap="square">
              <a:spAutoFit/>
            </a:bodyPr>
            <a:lstStyle/>
            <a:p>
              <a:pPr>
                <a:lnSpc>
                  <a:spcPct val="130000"/>
                </a:lnSpc>
              </a:pPr>
              <a:endParaRPr lang="zh-CN" altLang="en-US" sz="700" dirty="0">
                <a:solidFill>
                  <a:schemeClr val="bg1"/>
                </a:solidFill>
                <a:latin typeface="等线" panose="02010600030101010101" pitchFamily="2" charset="-122"/>
                <a:ea typeface="等线" panose="02010600030101010101" pitchFamily="2" charset="-122"/>
                <a:cs typeface="+mn-ea"/>
                <a:sym typeface="+mn-lt"/>
              </a:endParaRPr>
            </a:p>
          </p:txBody>
        </p:sp>
      </p:grpSp>
      <p:sp>
        <p:nvSpPr>
          <p:cNvPr id="28" name="矩形 27"/>
          <p:cNvSpPr/>
          <p:nvPr>
            <p:custDataLst>
              <p:tags r:id="rId8"/>
            </p:custDataLst>
          </p:nvPr>
        </p:nvSpPr>
        <p:spPr>
          <a:xfrm>
            <a:off x="3184709" y="3407510"/>
            <a:ext cx="676236" cy="676236"/>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rgbClr val="FFFFFF"/>
                </a:solidFill>
                <a:latin typeface="等线" panose="02010600030101010101" pitchFamily="2" charset="-122"/>
                <a:ea typeface="等线" panose="02010600030101010101" pitchFamily="2" charset="-122"/>
                <a:cs typeface="+mn-ea"/>
                <a:sym typeface="+mn-lt"/>
              </a:rPr>
              <a:t>03</a:t>
            </a:r>
            <a:endParaRPr lang="en-US" altLang="zh-CN" sz="2000" b="1" dirty="0">
              <a:solidFill>
                <a:srgbClr val="FFFFFF"/>
              </a:solidFill>
              <a:latin typeface="等线" panose="02010600030101010101" pitchFamily="2" charset="-122"/>
              <a:ea typeface="等线" panose="02010600030101010101" pitchFamily="2" charset="-122"/>
              <a:cs typeface="+mn-ea"/>
              <a:sym typeface="+mn-lt"/>
            </a:endParaRPr>
          </a:p>
        </p:txBody>
      </p:sp>
      <p:sp>
        <p:nvSpPr>
          <p:cNvPr id="30" name="文本框"/>
          <p:cNvSpPr/>
          <p:nvPr>
            <p:custDataLst>
              <p:tags r:id="rId9"/>
            </p:custDataLst>
          </p:nvPr>
        </p:nvSpPr>
        <p:spPr>
          <a:xfrm>
            <a:off x="4005580" y="3427730"/>
            <a:ext cx="2054860" cy="699770"/>
          </a:xfrm>
          <a:prstGeom prst="rect">
            <a:avLst/>
          </a:prstGeom>
        </p:spPr>
        <p:txBody>
          <a:bodyPr wrap="none" anchor="ctr">
            <a:normAutofit/>
          </a:bodyPr>
          <a:lstStyle/>
          <a:p>
            <a:r>
              <a:rPr lang="zh-CN" altLang="en-US" sz="2400" dirty="0">
                <a:solidFill>
                  <a:schemeClr val="bg1"/>
                </a:solidFill>
                <a:latin typeface="等线" panose="02010600030101010101" pitchFamily="2" charset="-122"/>
                <a:ea typeface="等线" panose="02010600030101010101" pitchFamily="2" charset="-122"/>
                <a:cs typeface="+mn-ea"/>
                <a:sym typeface="+mn-lt"/>
              </a:rPr>
              <a:t>绝缘材料</a:t>
            </a:r>
            <a:endParaRPr lang="zh-CN" altLang="en-US" sz="2400" dirty="0">
              <a:solidFill>
                <a:schemeClr val="bg1"/>
              </a:solidFill>
              <a:latin typeface="等线" panose="02010600030101010101" pitchFamily="2" charset="-122"/>
              <a:ea typeface="等线" panose="02010600030101010101" pitchFamily="2" charset="-122"/>
              <a:cs typeface="+mn-ea"/>
              <a:sym typeface="+mn-lt"/>
            </a:endParaRPr>
          </a:p>
        </p:txBody>
      </p:sp>
      <p:sp>
        <p:nvSpPr>
          <p:cNvPr id="32" name="矩形 31"/>
          <p:cNvSpPr/>
          <p:nvPr>
            <p:custDataLst>
              <p:tags r:id="rId10"/>
            </p:custDataLst>
          </p:nvPr>
        </p:nvSpPr>
        <p:spPr>
          <a:xfrm>
            <a:off x="3184709" y="4473040"/>
            <a:ext cx="676236" cy="676236"/>
          </a:xfrm>
          <a:prstGeom prst="rect">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rgbClr val="FFFFFF"/>
                </a:solidFill>
                <a:latin typeface="等线" panose="02010600030101010101" pitchFamily="2" charset="-122"/>
                <a:ea typeface="等线" panose="02010600030101010101" pitchFamily="2" charset="-122"/>
                <a:cs typeface="+mn-ea"/>
                <a:sym typeface="+mn-lt"/>
              </a:rPr>
              <a:t>04</a:t>
            </a:r>
            <a:endParaRPr lang="en-US" altLang="zh-CN" sz="2000" b="1" dirty="0">
              <a:solidFill>
                <a:srgbClr val="FFFFFF"/>
              </a:solidFill>
              <a:latin typeface="等线" panose="02010600030101010101" pitchFamily="2" charset="-122"/>
              <a:ea typeface="等线" panose="02010600030101010101" pitchFamily="2" charset="-122"/>
              <a:cs typeface="+mn-ea"/>
              <a:sym typeface="+mn-lt"/>
            </a:endParaRPr>
          </a:p>
        </p:txBody>
      </p:sp>
      <p:sp>
        <p:nvSpPr>
          <p:cNvPr id="34" name="文本框"/>
          <p:cNvSpPr/>
          <p:nvPr>
            <p:custDataLst>
              <p:tags r:id="rId11"/>
            </p:custDataLst>
          </p:nvPr>
        </p:nvSpPr>
        <p:spPr>
          <a:xfrm>
            <a:off x="4005580" y="4414520"/>
            <a:ext cx="2054860" cy="699770"/>
          </a:xfrm>
          <a:prstGeom prst="rect">
            <a:avLst/>
          </a:prstGeom>
        </p:spPr>
        <p:txBody>
          <a:bodyPr wrap="none" anchor="ctr">
            <a:normAutofit/>
          </a:bodyPr>
          <a:lstStyle/>
          <a:p>
            <a:r>
              <a:rPr lang="zh-CN" altLang="en-US" sz="2400" dirty="0">
                <a:solidFill>
                  <a:schemeClr val="bg1"/>
                </a:solidFill>
                <a:latin typeface="等线" panose="02010600030101010101" pitchFamily="2" charset="-122"/>
                <a:ea typeface="等线" panose="02010600030101010101" pitchFamily="2" charset="-122"/>
                <a:cs typeface="+mn-ea"/>
                <a:sym typeface="+mn-lt"/>
              </a:rPr>
              <a:t>磁性材料</a:t>
            </a:r>
            <a:endParaRPr lang="zh-CN" altLang="en-US" sz="2400" dirty="0">
              <a:solidFill>
                <a:schemeClr val="bg1"/>
              </a:solidFill>
              <a:latin typeface="等线" panose="02010600030101010101" pitchFamily="2" charset="-122"/>
              <a:ea typeface="等线" panose="0201060003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25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arn(inVertical)">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barn(inVertical)">
                                      <p:cBhvr>
                                        <p:cTn id="18" dur="500"/>
                                        <p:tgtEl>
                                          <p:spTgt spid="16"/>
                                        </p:tgtEl>
                                      </p:cBhvr>
                                    </p:animEffect>
                                  </p:childTnLst>
                                </p:cTn>
                              </p:par>
                              <p:par>
                                <p:cTn id="19" presetID="16" presetClass="entr" presetSubtype="21"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barn(inVertical)">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barn(inVertical)">
                                      <p:cBhvr>
                                        <p:cTn id="26" dur="500"/>
                                        <p:tgtEl>
                                          <p:spTgt spid="28"/>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arn(inVertical)">
                                      <p:cBhvr>
                                        <p:cTn id="3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3" grpId="0" bldLvl="0" animBg="1"/>
      <p:bldP spid="16" grpId="0" bldLvl="0" animBg="1"/>
      <p:bldP spid="28" grpId="0" bldLvl="0" animBg="1"/>
      <p:bldP spid="32"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1" name="文本框 30"/>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性能特点</a:t>
            </a:r>
            <a:endParaRPr lang="zh-CN" altLang="en-US" sz="2400" b="0" dirty="0">
              <a:solidFill>
                <a:schemeClr val="tx1">
                  <a:lumMod val="75000"/>
                  <a:lumOff val="25000"/>
                </a:schemeClr>
              </a:solidFill>
              <a:latin typeface="+mn-lt"/>
              <a:cs typeface="+mn-ea"/>
              <a:sym typeface="+mn-lt"/>
            </a:endParaRPr>
          </a:p>
        </p:txBody>
      </p:sp>
      <p:pic>
        <p:nvPicPr>
          <p:cNvPr id="6" name="图片 5" descr="磁性材料2"/>
          <p:cNvPicPr>
            <a:picLocks noChangeAspect="1"/>
          </p:cNvPicPr>
          <p:nvPr/>
        </p:nvPicPr>
        <p:blipFill>
          <a:blip r:embed="rId1"/>
          <a:stretch>
            <a:fillRect/>
          </a:stretch>
        </p:blipFill>
        <p:spPr>
          <a:xfrm>
            <a:off x="1016000" y="1245235"/>
            <a:ext cx="10206990" cy="50469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3000">
        <p:random/>
      </p:transition>
    </mc:Choice>
    <mc:Fallback>
      <p:transition spd="slow" advClick="0" advTm="3000">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66565464"/>
          <p:cNvPicPr>
            <a:picLocks noChangeAspect="1"/>
          </p:cNvPicPr>
          <p:nvPr/>
        </p:nvPicPr>
        <p:blipFill>
          <a:blip r:embed="rId1"/>
          <a:stretch>
            <a:fillRect/>
          </a:stretch>
        </p:blipFill>
        <p:spPr>
          <a:xfrm>
            <a:off x="-15240" y="0"/>
            <a:ext cx="12321540" cy="6929120"/>
          </a:xfrm>
          <a:prstGeom prst="rect">
            <a:avLst/>
          </a:prstGeom>
        </p:spPr>
      </p:pic>
      <p:sp>
        <p:nvSpPr>
          <p:cNvPr id="2" name="文本框"/>
          <p:cNvSpPr/>
          <p:nvPr/>
        </p:nvSpPr>
        <p:spPr>
          <a:xfrm>
            <a:off x="1910020" y="2468886"/>
            <a:ext cx="4569779" cy="829945"/>
          </a:xfrm>
          <a:prstGeom prst="rect">
            <a:avLst/>
          </a:prstGeom>
          <a:ln w="12700">
            <a:miter lim="400000"/>
          </a:ln>
        </p:spPr>
        <p:txBody>
          <a:bodyPr lIns="45719" rIns="45719">
            <a:spAutoFit/>
          </a:bodyPr>
          <a:lstStyle>
            <a:lvl1pPr algn="ctr">
              <a:defRPr sz="5400">
                <a:solidFill>
                  <a:srgbClr val="3FB1D0"/>
                </a:solidFill>
                <a:latin typeface="Heiti SC Medium"/>
                <a:ea typeface="Heiti SC Medium"/>
                <a:cs typeface="Heiti SC Medium"/>
                <a:sym typeface="Heiti SC Medium"/>
              </a:defRPr>
            </a:lvl1pPr>
          </a:lstStyle>
          <a:p>
            <a:r>
              <a:rPr lang="zh-CN" altLang="en-US" sz="4800" dirty="0">
                <a:solidFill>
                  <a:schemeClr val="bg1"/>
                </a:solidFill>
                <a:latin typeface="等线" panose="02010600030101010101" pitchFamily="2" charset="-122"/>
                <a:ea typeface="等线" panose="02010600030101010101" pitchFamily="2" charset="-122"/>
                <a:cs typeface="微软雅黑" panose="020B0503020204020204" pitchFamily="34" charset="-122"/>
                <a:sym typeface="微软雅黑" panose="020B0503020204020204" pitchFamily="34" charset="-122"/>
              </a:rPr>
              <a:t>感谢观看</a:t>
            </a:r>
            <a:endParaRPr lang="zh-CN" altLang="en-US" sz="4800" dirty="0">
              <a:solidFill>
                <a:schemeClr val="bg1"/>
              </a:solidFill>
              <a:latin typeface="等线" panose="02010600030101010101" pitchFamily="2" charset="-122"/>
              <a:ea typeface="等线" panose="02010600030101010101" pitchFamily="2" charset="-122"/>
              <a:cs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678766766"/>
          <p:cNvPicPr>
            <a:picLocks noChangeAspect="1"/>
          </p:cNvPicPr>
          <p:nvPr/>
        </p:nvPicPr>
        <p:blipFill>
          <a:blip r:embed="rId1"/>
          <a:stretch>
            <a:fillRect/>
          </a:stretch>
        </p:blipFill>
        <p:spPr>
          <a:xfrm>
            <a:off x="-15240" y="0"/>
            <a:ext cx="12338050" cy="6938645"/>
          </a:xfrm>
          <a:prstGeom prst="rect">
            <a:avLst/>
          </a:prstGeom>
        </p:spPr>
      </p:pic>
      <p:sp>
        <p:nvSpPr>
          <p:cNvPr id="11" name="文本框 10"/>
          <p:cNvSpPr txBox="1"/>
          <p:nvPr/>
        </p:nvSpPr>
        <p:spPr>
          <a:xfrm>
            <a:off x="2466975" y="2174240"/>
            <a:ext cx="2951480" cy="706755"/>
          </a:xfrm>
          <a:prstGeom prst="rect">
            <a:avLst/>
          </a:prstGeom>
          <a:noFill/>
        </p:spPr>
        <p:txBody>
          <a:bodyPr wrap="square" rtlCol="0">
            <a:spAutoFit/>
          </a:bodyPr>
          <a:lstStyle/>
          <a:p>
            <a:r>
              <a:rPr lang="en-US" altLang="zh-CN" sz="4000" b="1" dirty="0">
                <a:solidFill>
                  <a:schemeClr val="bg1"/>
                </a:solidFill>
                <a:cs typeface="+mn-ea"/>
                <a:sym typeface="+mn-lt"/>
              </a:rPr>
              <a:t>PART  01</a:t>
            </a:r>
            <a:endParaRPr lang="en-US" altLang="zh-CN" sz="4000" b="1" dirty="0">
              <a:solidFill>
                <a:schemeClr val="bg1"/>
              </a:solidFill>
              <a:cs typeface="+mn-ea"/>
              <a:sym typeface="+mn-lt"/>
            </a:endParaRPr>
          </a:p>
        </p:txBody>
      </p:sp>
      <p:sp>
        <p:nvSpPr>
          <p:cNvPr id="6" name="文本框 5"/>
          <p:cNvSpPr txBox="1"/>
          <p:nvPr/>
        </p:nvSpPr>
        <p:spPr>
          <a:xfrm flipH="1">
            <a:off x="1812710" y="2900766"/>
            <a:ext cx="3629025" cy="706755"/>
          </a:xfrm>
          <a:prstGeom prst="rect">
            <a:avLst/>
          </a:prstGeom>
          <a:noFill/>
        </p:spPr>
        <p:txBody>
          <a:bodyPr wrap="square" rtlCol="0">
            <a:spAutoFit/>
          </a:bodyPr>
          <a:lstStyle/>
          <a:p>
            <a:pPr algn="dist"/>
            <a:r>
              <a:rPr lang="zh-CN" altLang="en-US" sz="4000" dirty="0">
                <a:solidFill>
                  <a:schemeClr val="bg1"/>
                </a:solidFill>
                <a:latin typeface="等线" panose="02010600030101010101" pitchFamily="2" charset="-122"/>
                <a:ea typeface="等线" panose="02010600030101010101" pitchFamily="2" charset="-122"/>
                <a:cs typeface="+mn-ea"/>
                <a:sym typeface="+mn-lt"/>
              </a:rPr>
              <a:t>导电材料</a:t>
            </a:r>
            <a:endParaRPr lang="zh-CN" altLang="en-US" sz="4000" dirty="0">
              <a:solidFill>
                <a:schemeClr val="bg1"/>
              </a:solidFill>
              <a:latin typeface="等线" panose="02010600030101010101" pitchFamily="2" charset="-122"/>
              <a:ea typeface="等线" panose="0201060003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custDataLst>
              <p:tags r:id="rId1"/>
            </p:custDataLst>
          </p:nvPr>
        </p:nvSpPr>
        <p:spPr>
          <a:xfrm>
            <a:off x="928370" y="1122045"/>
            <a:ext cx="946785" cy="946785"/>
          </a:xfrm>
          <a:prstGeom prst="ellipse">
            <a:avLst/>
          </a:prstGeom>
          <a:blipFill rotWithShape="1">
            <a:blip r:embed="rId2"/>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 name="文本框 4"/>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金属导电材料</a:t>
            </a:r>
            <a:endParaRPr lang="zh-CN" altLang="en-US" sz="2400" b="0" dirty="0">
              <a:solidFill>
                <a:schemeClr val="tx1">
                  <a:lumMod val="75000"/>
                  <a:lumOff val="25000"/>
                </a:schemeClr>
              </a:solidFill>
              <a:latin typeface="+mn-lt"/>
              <a:cs typeface="+mn-ea"/>
              <a:sym typeface="+mn-lt"/>
            </a:endParaRPr>
          </a:p>
        </p:txBody>
      </p:sp>
      <p:sp>
        <p:nvSpPr>
          <p:cNvPr id="11" name="椭圆 10"/>
          <p:cNvSpPr/>
          <p:nvPr>
            <p:custDataLst>
              <p:tags r:id="rId3"/>
            </p:custDataLst>
          </p:nvPr>
        </p:nvSpPr>
        <p:spPr>
          <a:xfrm>
            <a:off x="928370" y="2210435"/>
            <a:ext cx="946785" cy="946785"/>
          </a:xfrm>
          <a:prstGeom prst="ellipse">
            <a:avLst/>
          </a:prstGeom>
          <a:blipFill rotWithShape="1">
            <a:blip r:embed="rId4"/>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椭圆 11"/>
          <p:cNvSpPr/>
          <p:nvPr>
            <p:custDataLst>
              <p:tags r:id="rId5"/>
            </p:custDataLst>
          </p:nvPr>
        </p:nvSpPr>
        <p:spPr>
          <a:xfrm>
            <a:off x="928370" y="3298825"/>
            <a:ext cx="946785" cy="946785"/>
          </a:xfrm>
          <a:prstGeom prst="ellipse">
            <a:avLst/>
          </a:prstGeom>
          <a:blipFill rotWithShape="1">
            <a:blip r:embed="rId6"/>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椭圆 12"/>
          <p:cNvSpPr/>
          <p:nvPr>
            <p:custDataLst>
              <p:tags r:id="rId7"/>
            </p:custDataLst>
          </p:nvPr>
        </p:nvSpPr>
        <p:spPr>
          <a:xfrm>
            <a:off x="928370" y="4387215"/>
            <a:ext cx="946785" cy="946785"/>
          </a:xfrm>
          <a:prstGeom prst="ellipse">
            <a:avLst/>
          </a:prstGeom>
          <a:blipFill rotWithShape="1">
            <a:blip r:embed="rId8"/>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custDataLst>
              <p:tags r:id="rId9"/>
            </p:custDataLst>
          </p:nvPr>
        </p:nvSpPr>
        <p:spPr>
          <a:xfrm>
            <a:off x="928370" y="5475605"/>
            <a:ext cx="946785" cy="946785"/>
          </a:xfrm>
          <a:prstGeom prst="ellipse">
            <a:avLst/>
          </a:prstGeom>
          <a:blipFill rotWithShape="1">
            <a:blip r:embed="rId10"/>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2256790" y="1264285"/>
            <a:ext cx="6230620" cy="856615"/>
          </a:xfrm>
          <a:prstGeom prst="rect">
            <a:avLst/>
          </a:prstGeom>
          <a:noFill/>
        </p:spPr>
        <p:txBody>
          <a:bodyPr wrap="square" rtlCol="0" anchor="t">
            <a:noAutofit/>
          </a:bodyPr>
          <a:p>
            <a:r>
              <a:rPr lang="zh-CN" altLang="en-US" sz="1600"/>
              <a:t>铜是最常用的导电金属之一，其导电性能优异，电阻率较低，并且具有良好的加工性能和耐腐蚀性。铜广泛用于电线、电缆、电气接触件、电机绕组等领域。</a:t>
            </a:r>
            <a:endParaRPr lang="zh-CN" altLang="en-US" sz="1600"/>
          </a:p>
        </p:txBody>
      </p:sp>
      <p:sp>
        <p:nvSpPr>
          <p:cNvPr id="18" name="文本框 17"/>
          <p:cNvSpPr txBox="1"/>
          <p:nvPr/>
        </p:nvSpPr>
        <p:spPr>
          <a:xfrm>
            <a:off x="2256790" y="2341245"/>
            <a:ext cx="6390005" cy="762635"/>
          </a:xfrm>
          <a:prstGeom prst="rect">
            <a:avLst/>
          </a:prstGeom>
          <a:noFill/>
        </p:spPr>
        <p:txBody>
          <a:bodyPr wrap="square" rtlCol="0" anchor="t">
            <a:noAutofit/>
          </a:bodyPr>
          <a:p>
            <a:r>
              <a:rPr lang="zh-CN" altLang="en-US" sz="1600"/>
              <a:t>银的导电性能是所有金属中最好的，但由于其成本较高，通常只用于需要极高导电性能的特定应用，如高级电气触点、开关、继电器等。</a:t>
            </a:r>
            <a:endParaRPr lang="zh-CN" altLang="en-US" sz="1600"/>
          </a:p>
        </p:txBody>
      </p:sp>
      <p:sp>
        <p:nvSpPr>
          <p:cNvPr id="19" name="文本框 18"/>
          <p:cNvSpPr txBox="1"/>
          <p:nvPr/>
        </p:nvSpPr>
        <p:spPr>
          <a:xfrm>
            <a:off x="2219325" y="3480435"/>
            <a:ext cx="6096000" cy="583565"/>
          </a:xfrm>
          <a:prstGeom prst="rect">
            <a:avLst/>
          </a:prstGeom>
          <a:noFill/>
        </p:spPr>
        <p:txBody>
          <a:bodyPr wrap="square" rtlCol="0" anchor="t">
            <a:spAutoFit/>
          </a:bodyPr>
          <a:p>
            <a:r>
              <a:rPr lang="zh-CN" altLang="en-US" sz="1600"/>
              <a:t>铝的导电性能虽然稍逊于铜，但密度小、成本低，且易于加工。因此，铝在电缆、母线、变压器绕组等场合得到广泛应用。</a:t>
            </a:r>
            <a:endParaRPr lang="zh-CN" altLang="en-US" sz="1600"/>
          </a:p>
        </p:txBody>
      </p:sp>
      <p:sp>
        <p:nvSpPr>
          <p:cNvPr id="20" name="文本框 19"/>
          <p:cNvSpPr txBox="1"/>
          <p:nvPr/>
        </p:nvSpPr>
        <p:spPr>
          <a:xfrm>
            <a:off x="2219325" y="4576445"/>
            <a:ext cx="6096000" cy="583565"/>
          </a:xfrm>
          <a:prstGeom prst="rect">
            <a:avLst/>
          </a:prstGeom>
          <a:noFill/>
        </p:spPr>
        <p:txBody>
          <a:bodyPr wrap="square" rtlCol="0" anchor="t">
            <a:spAutoFit/>
          </a:bodyPr>
          <a:p>
            <a:r>
              <a:rPr lang="zh-CN" altLang="en-US" sz="1600"/>
              <a:t>镍的导电性能较好，同时具有良好的耐腐蚀性。镍常用于电池、电镀、合金等领域。</a:t>
            </a:r>
            <a:endParaRPr lang="zh-CN" altLang="en-US" sz="1600"/>
          </a:p>
        </p:txBody>
      </p:sp>
      <p:sp>
        <p:nvSpPr>
          <p:cNvPr id="21" name="文本框 20"/>
          <p:cNvSpPr txBox="1"/>
          <p:nvPr/>
        </p:nvSpPr>
        <p:spPr>
          <a:xfrm>
            <a:off x="2219325" y="5657215"/>
            <a:ext cx="6096000" cy="583565"/>
          </a:xfrm>
          <a:prstGeom prst="rect">
            <a:avLst/>
          </a:prstGeom>
          <a:noFill/>
        </p:spPr>
        <p:txBody>
          <a:bodyPr wrap="square" rtlCol="0" anchor="t">
            <a:spAutoFit/>
          </a:bodyPr>
          <a:p>
            <a:r>
              <a:rPr lang="zh-CN" altLang="en-US" sz="1600"/>
              <a:t>钛的导电性能适中，但具有极高的耐腐蚀性、强度和轻质特性。它常用于制造航空航天、医疗器械等领域的电气元件。</a:t>
            </a:r>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custDataLst>
              <p:tags r:id="rId1"/>
            </p:custDataLst>
          </p:nvPr>
        </p:nvSpPr>
        <p:spPr>
          <a:xfrm>
            <a:off x="928370" y="1122045"/>
            <a:ext cx="946785" cy="946785"/>
          </a:xfrm>
          <a:prstGeom prst="ellipse">
            <a:avLst/>
          </a:prstGeom>
          <a:blipFill rotWithShape="1">
            <a:blip r:embed="rId2"/>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 name="文本框 4"/>
          <p:cNvSpPr txBox="1"/>
          <p:nvPr/>
        </p:nvSpPr>
        <p:spPr>
          <a:xfrm>
            <a:off x="1103630" y="527050"/>
            <a:ext cx="2773045" cy="657225"/>
          </a:xfrm>
          <a:prstGeom prst="rect">
            <a:avLst/>
          </a:prstGeom>
          <a:noFill/>
        </p:spPr>
        <p:txBody>
          <a:bodyPr wrap="square" rtlCol="0">
            <a:no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非金属导电材料</a:t>
            </a:r>
            <a:endParaRPr lang="zh-CN" altLang="en-US" sz="2400" b="0" dirty="0">
              <a:solidFill>
                <a:schemeClr val="tx1">
                  <a:lumMod val="75000"/>
                  <a:lumOff val="25000"/>
                </a:schemeClr>
              </a:solidFill>
              <a:latin typeface="+mn-lt"/>
              <a:cs typeface="+mn-ea"/>
              <a:sym typeface="+mn-lt"/>
            </a:endParaRPr>
          </a:p>
        </p:txBody>
      </p:sp>
      <p:sp>
        <p:nvSpPr>
          <p:cNvPr id="11" name="椭圆 10"/>
          <p:cNvSpPr/>
          <p:nvPr>
            <p:custDataLst>
              <p:tags r:id="rId3"/>
            </p:custDataLst>
          </p:nvPr>
        </p:nvSpPr>
        <p:spPr>
          <a:xfrm>
            <a:off x="928370" y="2210435"/>
            <a:ext cx="946785" cy="946785"/>
          </a:xfrm>
          <a:prstGeom prst="ellipse">
            <a:avLst/>
          </a:prstGeom>
          <a:blipFill rotWithShape="1">
            <a:blip r:embed="rId4"/>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椭圆 11"/>
          <p:cNvSpPr/>
          <p:nvPr>
            <p:custDataLst>
              <p:tags r:id="rId5"/>
            </p:custDataLst>
          </p:nvPr>
        </p:nvSpPr>
        <p:spPr>
          <a:xfrm>
            <a:off x="928370" y="3298825"/>
            <a:ext cx="946785" cy="946785"/>
          </a:xfrm>
          <a:prstGeom prst="ellipse">
            <a:avLst/>
          </a:prstGeom>
          <a:blipFill rotWithShape="1">
            <a:blip r:embed="rId6"/>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椭圆 12"/>
          <p:cNvSpPr/>
          <p:nvPr>
            <p:custDataLst>
              <p:tags r:id="rId7"/>
            </p:custDataLst>
          </p:nvPr>
        </p:nvSpPr>
        <p:spPr>
          <a:xfrm>
            <a:off x="928370" y="4387215"/>
            <a:ext cx="946785" cy="946785"/>
          </a:xfrm>
          <a:prstGeom prst="ellipse">
            <a:avLst/>
          </a:prstGeom>
          <a:blipFill rotWithShape="1">
            <a:blip r:embed="rId8"/>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custDataLst>
              <p:tags r:id="rId9"/>
            </p:custDataLst>
          </p:nvPr>
        </p:nvSpPr>
        <p:spPr>
          <a:xfrm>
            <a:off x="928370" y="5475605"/>
            <a:ext cx="946785" cy="946785"/>
          </a:xfrm>
          <a:prstGeom prst="ellipse">
            <a:avLst/>
          </a:prstGeom>
          <a:blipFill rotWithShape="1">
            <a:blip r:embed="rId10"/>
            <a:stretch>
              <a:fillRect/>
            </a:stretch>
          </a:blipFill>
          <a:ln>
            <a:solidFill>
              <a:srgbClr val="3732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2256790" y="1264285"/>
            <a:ext cx="6230620" cy="856615"/>
          </a:xfrm>
          <a:prstGeom prst="rect">
            <a:avLst/>
          </a:prstGeom>
          <a:noFill/>
        </p:spPr>
        <p:txBody>
          <a:bodyPr wrap="square" rtlCol="0" anchor="t">
            <a:noAutofit/>
          </a:bodyPr>
          <a:p>
            <a:r>
              <a:rPr lang="zh-CN" altLang="en-US" sz="1600"/>
              <a:t>石墨是一种层状结构的材料，具有良好的导电性能，被广泛应用于电池、电极等场合。</a:t>
            </a:r>
            <a:endParaRPr lang="zh-CN" altLang="en-US" sz="1600"/>
          </a:p>
        </p:txBody>
      </p:sp>
      <p:sp>
        <p:nvSpPr>
          <p:cNvPr id="18" name="文本框 17"/>
          <p:cNvSpPr txBox="1"/>
          <p:nvPr/>
        </p:nvSpPr>
        <p:spPr>
          <a:xfrm>
            <a:off x="2256790" y="2341245"/>
            <a:ext cx="6390005" cy="762635"/>
          </a:xfrm>
          <a:prstGeom prst="rect">
            <a:avLst/>
          </a:prstGeom>
          <a:noFill/>
        </p:spPr>
        <p:txBody>
          <a:bodyPr wrap="square" rtlCol="0" anchor="t">
            <a:noAutofit/>
          </a:bodyPr>
          <a:p>
            <a:r>
              <a:rPr lang="zh-CN" altLang="en-US" sz="1600"/>
              <a:t>如硒、硅等，它们的导电原理是形成单质时有多余的电子，可以随意结合产生共合键，形成空穴效应，电子可以从一个空穴移到另一个空穴，从而导电。</a:t>
            </a:r>
            <a:endParaRPr lang="zh-CN" altLang="en-US" sz="1600"/>
          </a:p>
        </p:txBody>
      </p:sp>
      <p:sp>
        <p:nvSpPr>
          <p:cNvPr id="19" name="文本框 18"/>
          <p:cNvSpPr txBox="1"/>
          <p:nvPr/>
        </p:nvSpPr>
        <p:spPr>
          <a:xfrm>
            <a:off x="2219325" y="3480435"/>
            <a:ext cx="6096000" cy="829945"/>
          </a:xfrm>
          <a:prstGeom prst="rect">
            <a:avLst/>
          </a:prstGeom>
          <a:noFill/>
        </p:spPr>
        <p:txBody>
          <a:bodyPr wrap="square" rtlCol="0" anchor="t">
            <a:spAutoFit/>
          </a:bodyPr>
          <a:p>
            <a:r>
              <a:rPr lang="zh-CN" altLang="en-US" sz="1600"/>
              <a:t>虽然氧化物陶瓷通常被认为是绝缘材料，但某些氧化物陶瓷，如氧化铟（ITO），具有良好的导电性能和透明性，广泛应用于显示器、太阳能电池等领域。</a:t>
            </a:r>
            <a:endParaRPr lang="zh-CN" altLang="en-US" sz="1600"/>
          </a:p>
        </p:txBody>
      </p:sp>
      <p:sp>
        <p:nvSpPr>
          <p:cNvPr id="20" name="文本框 19"/>
          <p:cNvSpPr txBox="1"/>
          <p:nvPr/>
        </p:nvSpPr>
        <p:spPr>
          <a:xfrm>
            <a:off x="2219325" y="4462145"/>
            <a:ext cx="6096000" cy="1076325"/>
          </a:xfrm>
          <a:prstGeom prst="rect">
            <a:avLst/>
          </a:prstGeom>
          <a:noFill/>
        </p:spPr>
        <p:txBody>
          <a:bodyPr wrap="square" rtlCol="0" anchor="t">
            <a:spAutoFit/>
          </a:bodyPr>
          <a:p>
            <a:r>
              <a:rPr lang="zh-CN" altLang="en-US" sz="1600"/>
              <a:t>虽然半导体本身是由非金属元素组成的，但它们通常需要通过掺杂其他元素（如磷、硼等）来改变其导电性能。掺杂后的半导体可以表现出类似于金属的导电性，被广泛应用于电子器件、太阳能电池等领域。</a:t>
            </a:r>
            <a:endParaRPr lang="zh-CN" altLang="en-US" sz="1600"/>
          </a:p>
        </p:txBody>
      </p:sp>
      <p:sp>
        <p:nvSpPr>
          <p:cNvPr id="21" name="文本框 20"/>
          <p:cNvSpPr txBox="1"/>
          <p:nvPr/>
        </p:nvSpPr>
        <p:spPr>
          <a:xfrm>
            <a:off x="2219325" y="5657215"/>
            <a:ext cx="6096000" cy="829945"/>
          </a:xfrm>
          <a:prstGeom prst="rect">
            <a:avLst/>
          </a:prstGeom>
          <a:noFill/>
        </p:spPr>
        <p:txBody>
          <a:bodyPr wrap="square" rtlCol="0" anchor="t">
            <a:spAutoFit/>
          </a:bodyPr>
          <a:p>
            <a:r>
              <a:rPr lang="zh-CN" altLang="en-US" sz="1600"/>
              <a:t>某些聚合物可以通过掺杂、复合等方法获得导电性能。例如，聚乙炔、聚苯胺、聚吡咯等聚合物在掺杂后能够表现出显著的导电性。这些材料在柔性电子器件、传感器等领域具有广泛的应用前景。</a:t>
            </a:r>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46"/>
          <p:cNvSpPr txBox="1"/>
          <p:nvPr>
            <p:custDataLst>
              <p:tags r:id="rId1"/>
            </p:custDataLst>
          </p:nvPr>
        </p:nvSpPr>
        <p:spPr>
          <a:xfrm>
            <a:off x="5950873" y="1910894"/>
            <a:ext cx="4368800" cy="1277620"/>
          </a:xfrm>
          <a:prstGeom prst="rect">
            <a:avLst/>
          </a:prstGeom>
          <a:noFill/>
        </p:spPr>
        <p:txBody>
          <a:bodyPr wrap="square" lIns="42969" tIns="21485" rIns="42969" bIns="21485" rtlCol="0">
            <a:spAutoFit/>
          </a:bodyPr>
          <a:lstStyle/>
          <a:p>
            <a:pPr>
              <a:lnSpc>
                <a:spcPct val="150000"/>
              </a:lnSpc>
            </a:pPr>
            <a:r>
              <a:rPr lang="en-US" altLang="zh-CN" sz="1335" dirty="0">
                <a:solidFill>
                  <a:schemeClr val="bg1">
                    <a:lumMod val="50000"/>
                  </a:schemeClr>
                </a:solidFill>
                <a:cs typeface="+mn-ea"/>
                <a:sym typeface="+mn-lt"/>
              </a:rPr>
              <a:t>这类材料是由通用的高分子材料与各种导电性物质通过填充复合、表面复合或层积复合等方式制得。主要品种有导电塑料、导电橡胶、导电纤维织物、导电涂料、导电胶粘剂以及透明导电薄膜等。</a:t>
            </a:r>
            <a:endParaRPr lang="en-US" altLang="zh-CN" sz="1335" dirty="0">
              <a:solidFill>
                <a:schemeClr val="bg1">
                  <a:lumMod val="50000"/>
                </a:schemeClr>
              </a:solidFill>
              <a:cs typeface="+mn-ea"/>
              <a:sym typeface="+mn-lt"/>
            </a:endParaRPr>
          </a:p>
        </p:txBody>
      </p:sp>
      <p:cxnSp>
        <p:nvCxnSpPr>
          <p:cNvPr id="24" name="直接连接符 23"/>
          <p:cNvCxnSpPr/>
          <p:nvPr>
            <p:custDataLst>
              <p:tags r:id="rId2"/>
            </p:custDataLst>
          </p:nvPr>
        </p:nvCxnSpPr>
        <p:spPr>
          <a:xfrm>
            <a:off x="5950873" y="4054611"/>
            <a:ext cx="3686991" cy="0"/>
          </a:xfrm>
          <a:prstGeom prst="line">
            <a:avLst/>
          </a:prstGeom>
          <a:ln>
            <a:solidFill>
              <a:srgbClr val="373253"/>
            </a:solidFill>
          </a:ln>
        </p:spPr>
        <p:style>
          <a:lnRef idx="1">
            <a:schemeClr val="accent1"/>
          </a:lnRef>
          <a:fillRef idx="0">
            <a:schemeClr val="accent1"/>
          </a:fillRef>
          <a:effectRef idx="0">
            <a:schemeClr val="accent1"/>
          </a:effectRef>
          <a:fontRef idx="minor">
            <a:schemeClr val="tx1"/>
          </a:fontRef>
        </p:style>
      </p:cxnSp>
      <p:sp>
        <p:nvSpPr>
          <p:cNvPr id="25" name="TextBox 46"/>
          <p:cNvSpPr txBox="1"/>
          <p:nvPr>
            <p:custDataLst>
              <p:tags r:id="rId3"/>
            </p:custDataLst>
          </p:nvPr>
        </p:nvSpPr>
        <p:spPr>
          <a:xfrm>
            <a:off x="5950873" y="4129613"/>
            <a:ext cx="4368800" cy="1586865"/>
          </a:xfrm>
          <a:prstGeom prst="rect">
            <a:avLst/>
          </a:prstGeom>
          <a:noFill/>
        </p:spPr>
        <p:txBody>
          <a:bodyPr wrap="square" lIns="42969" tIns="21485" rIns="42969" bIns="21485" rtlCol="0">
            <a:spAutoFit/>
          </a:bodyPr>
          <a:lstStyle/>
          <a:p>
            <a:pPr>
              <a:lnSpc>
                <a:spcPct val="150000"/>
              </a:lnSpc>
            </a:pPr>
            <a:r>
              <a:rPr lang="en-US" altLang="zh-CN" sz="1335" dirty="0">
                <a:solidFill>
                  <a:schemeClr val="bg1">
                    <a:lumMod val="50000"/>
                  </a:schemeClr>
                </a:solidFill>
                <a:cs typeface="+mn-ea"/>
                <a:sym typeface="+mn-lt"/>
              </a:rPr>
              <a:t>这类材料是指高分子结构本身或经过掺杂之后具有导电功能的高分子材料。根据电导率的大小，结构型高分子导电材料又可分为高分子半导体、高分子金属和高分子超导体。按照导电机理，它们可分为电子导电高分子材料和离子导电高分子材料。</a:t>
            </a:r>
            <a:endParaRPr lang="en-US" altLang="zh-CN" sz="1335" dirty="0">
              <a:solidFill>
                <a:schemeClr val="bg1">
                  <a:lumMod val="50000"/>
                </a:schemeClr>
              </a:solidFill>
              <a:cs typeface="+mn-ea"/>
              <a:sym typeface="+mn-lt"/>
            </a:endParaRPr>
          </a:p>
        </p:txBody>
      </p:sp>
      <p:sp>
        <p:nvSpPr>
          <p:cNvPr id="28" name="文本框 27"/>
          <p:cNvSpPr txBox="1"/>
          <p:nvPr>
            <p:custDataLst>
              <p:tags r:id="rId4"/>
            </p:custDataLst>
          </p:nvPr>
        </p:nvSpPr>
        <p:spPr>
          <a:xfrm>
            <a:off x="5922010" y="3589655"/>
            <a:ext cx="4273550" cy="390525"/>
          </a:xfrm>
          <a:prstGeom prst="rect">
            <a:avLst/>
          </a:prstGeom>
          <a:noFill/>
        </p:spPr>
        <p:txBody>
          <a:bodyPr wrap="square" rtlCol="0">
            <a:noAutofit/>
          </a:bodyPr>
          <a:lstStyle/>
          <a:p>
            <a:pPr algn="l"/>
            <a:r>
              <a:rPr lang="zh-CN" altLang="en-US" sz="2135" b="1" dirty="0">
                <a:solidFill>
                  <a:srgbClr val="373253"/>
                </a:solidFill>
                <a:cs typeface="+mn-ea"/>
                <a:sym typeface="+mn-lt"/>
              </a:rPr>
              <a:t>结构型高分子导电材料</a:t>
            </a:r>
            <a:endParaRPr lang="zh-CN" altLang="en-US" sz="2135" b="1" dirty="0">
              <a:solidFill>
                <a:srgbClr val="373253"/>
              </a:solidFill>
              <a:cs typeface="+mn-ea"/>
              <a:sym typeface="+mn-lt"/>
            </a:endParaRPr>
          </a:p>
        </p:txBody>
      </p:sp>
      <p:cxnSp>
        <p:nvCxnSpPr>
          <p:cNvPr id="9" name="直接连接符 8"/>
          <p:cNvCxnSpPr/>
          <p:nvPr>
            <p:custDataLst>
              <p:tags r:id="rId5"/>
            </p:custDataLst>
          </p:nvPr>
        </p:nvCxnSpPr>
        <p:spPr>
          <a:xfrm>
            <a:off x="5950873" y="1942594"/>
            <a:ext cx="3686991" cy="0"/>
          </a:xfrm>
          <a:prstGeom prst="line">
            <a:avLst/>
          </a:prstGeom>
          <a:ln>
            <a:solidFill>
              <a:srgbClr val="373253"/>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custDataLst>
              <p:tags r:id="rId6"/>
            </p:custDataLst>
          </p:nvPr>
        </p:nvSpPr>
        <p:spPr>
          <a:xfrm>
            <a:off x="5922010" y="1490345"/>
            <a:ext cx="3463290" cy="592455"/>
          </a:xfrm>
          <a:prstGeom prst="rect">
            <a:avLst/>
          </a:prstGeom>
          <a:noFill/>
        </p:spPr>
        <p:txBody>
          <a:bodyPr wrap="square" rtlCol="0">
            <a:noAutofit/>
          </a:bodyPr>
          <a:lstStyle/>
          <a:p>
            <a:pPr algn="l"/>
            <a:r>
              <a:rPr lang="zh-CN" altLang="en-US" sz="2135" b="1" dirty="0">
                <a:solidFill>
                  <a:srgbClr val="373253"/>
                </a:solidFill>
                <a:cs typeface="+mn-ea"/>
                <a:sym typeface="+mn-lt"/>
              </a:rPr>
              <a:t>复合型高分子导电材料</a:t>
            </a:r>
            <a:endParaRPr lang="zh-CN" altLang="en-US" sz="2135" b="1" dirty="0">
              <a:solidFill>
                <a:srgbClr val="373253"/>
              </a:solidFill>
              <a:cs typeface="+mn-ea"/>
              <a:sym typeface="+mn-lt"/>
            </a:endParaRPr>
          </a:p>
        </p:txBody>
      </p:sp>
      <p:sp>
        <p:nvSpPr>
          <p:cNvPr id="44" name="椭圆 43"/>
          <p:cNvSpPr/>
          <p:nvPr/>
        </p:nvSpPr>
        <p:spPr>
          <a:xfrm>
            <a:off x="2318396" y="2428998"/>
            <a:ext cx="2370743" cy="2370741"/>
          </a:xfrm>
          <a:prstGeom prst="ellipse">
            <a:avLst/>
          </a:prstGeom>
          <a:solidFill>
            <a:srgbClr val="37325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p:cNvSpPr/>
          <p:nvPr/>
        </p:nvSpPr>
        <p:spPr>
          <a:xfrm>
            <a:off x="2583688" y="2694290"/>
            <a:ext cx="1840160" cy="1840158"/>
          </a:xfrm>
          <a:prstGeom prst="ellipse">
            <a:avLst/>
          </a:prstGeom>
          <a:blipFill rotWithShape="1">
            <a:blip r:embed="rId7" cstate="screen"/>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p:cNvSpPr/>
          <p:nvPr/>
        </p:nvSpPr>
        <p:spPr>
          <a:xfrm>
            <a:off x="1695700" y="1806303"/>
            <a:ext cx="3616135" cy="3616132"/>
          </a:xfrm>
          <a:prstGeom prst="ellipse">
            <a:avLst/>
          </a:prstGeom>
          <a:noFill/>
          <a:ln w="76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椭圆 47"/>
          <p:cNvSpPr/>
          <p:nvPr/>
        </p:nvSpPr>
        <p:spPr>
          <a:xfrm>
            <a:off x="3094326" y="5012994"/>
            <a:ext cx="818880" cy="818880"/>
          </a:xfrm>
          <a:prstGeom prst="ellipse">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9" name="Oval 6"/>
          <p:cNvSpPr/>
          <p:nvPr/>
        </p:nvSpPr>
        <p:spPr>
          <a:xfrm>
            <a:off x="3318001" y="5257986"/>
            <a:ext cx="371529" cy="328895"/>
          </a:xfrm>
          <a:custGeom>
            <a:avLst/>
            <a:gdLst>
              <a:gd name="T0" fmla="*/ 450 w 891"/>
              <a:gd name="T1" fmla="*/ 115 h 790"/>
              <a:gd name="T2" fmla="*/ 76 w 891"/>
              <a:gd name="T3" fmla="*/ 2 h 790"/>
              <a:gd name="T4" fmla="*/ 56 w 891"/>
              <a:gd name="T5" fmla="*/ 17 h 790"/>
              <a:gd name="T6" fmla="*/ 16 w 891"/>
              <a:gd name="T7" fmla="*/ 115 h 790"/>
              <a:gd name="T8" fmla="*/ 0 w 891"/>
              <a:gd name="T9" fmla="*/ 681 h 790"/>
              <a:gd name="T10" fmla="*/ 338 w 891"/>
              <a:gd name="T11" fmla="*/ 697 h 790"/>
              <a:gd name="T12" fmla="*/ 279 w 891"/>
              <a:gd name="T13" fmla="*/ 759 h 790"/>
              <a:gd name="T14" fmla="*/ 279 w 891"/>
              <a:gd name="T15" fmla="*/ 790 h 790"/>
              <a:gd name="T16" fmla="*/ 612 w 891"/>
              <a:gd name="T17" fmla="*/ 774 h 790"/>
              <a:gd name="T18" fmla="*/ 553 w 891"/>
              <a:gd name="T19" fmla="*/ 759 h 790"/>
              <a:gd name="T20" fmla="*/ 875 w 891"/>
              <a:gd name="T21" fmla="*/ 697 h 790"/>
              <a:gd name="T22" fmla="*/ 891 w 891"/>
              <a:gd name="T23" fmla="*/ 131 h 790"/>
              <a:gd name="T24" fmla="*/ 87 w 891"/>
              <a:gd name="T25" fmla="*/ 115 h 790"/>
              <a:gd name="T26" fmla="*/ 343 w 891"/>
              <a:gd name="T27" fmla="*/ 115 h 790"/>
              <a:gd name="T28" fmla="*/ 430 w 891"/>
              <a:gd name="T29" fmla="*/ 142 h 790"/>
              <a:gd name="T30" fmla="*/ 430 w 891"/>
              <a:gd name="T31" fmla="*/ 660 h 790"/>
              <a:gd name="T32" fmla="*/ 87 w 891"/>
              <a:gd name="T33" fmla="*/ 147 h 790"/>
              <a:gd name="T34" fmla="*/ 87 w 891"/>
              <a:gd name="T35" fmla="*/ 115 h 790"/>
              <a:gd name="T36" fmla="*/ 461 w 891"/>
              <a:gd name="T37" fmla="*/ 666 h 790"/>
              <a:gd name="T38" fmla="*/ 522 w 891"/>
              <a:gd name="T39" fmla="*/ 147 h 790"/>
              <a:gd name="T40" fmla="*/ 553 w 891"/>
              <a:gd name="T41" fmla="*/ 185 h 790"/>
              <a:gd name="T42" fmla="*/ 583 w 891"/>
              <a:gd name="T43" fmla="*/ 147 h 790"/>
              <a:gd name="T44" fmla="*/ 860 w 891"/>
              <a:gd name="T45" fmla="*/ 666 h 790"/>
              <a:gd name="T46" fmla="*/ 860 w 891"/>
              <a:gd name="T47" fmla="*/ 666 h 790"/>
              <a:gd name="T48" fmla="*/ 256 w 891"/>
              <a:gd name="T49" fmla="*/ 205 h 790"/>
              <a:gd name="T50" fmla="*/ 377 w 891"/>
              <a:gd name="T51" fmla="*/ 221 h 790"/>
              <a:gd name="T52" fmla="*/ 377 w 891"/>
              <a:gd name="T53" fmla="*/ 320 h 790"/>
              <a:gd name="T54" fmla="*/ 256 w 891"/>
              <a:gd name="T55" fmla="*/ 262 h 790"/>
              <a:gd name="T56" fmla="*/ 377 w 891"/>
              <a:gd name="T57" fmla="*/ 320 h 790"/>
              <a:gd name="T58" fmla="*/ 134 w 891"/>
              <a:gd name="T59" fmla="*/ 325 h 790"/>
              <a:gd name="T60" fmla="*/ 377 w 891"/>
              <a:gd name="T61" fmla="*/ 378 h 790"/>
              <a:gd name="T62" fmla="*/ 377 w 891"/>
              <a:gd name="T63" fmla="*/ 477 h 790"/>
              <a:gd name="T64" fmla="*/ 134 w 891"/>
              <a:gd name="T65" fmla="*/ 383 h 790"/>
              <a:gd name="T66" fmla="*/ 377 w 891"/>
              <a:gd name="T67" fmla="*/ 477 h 790"/>
              <a:gd name="T68" fmla="*/ 134 w 891"/>
              <a:gd name="T69" fmla="*/ 482 h 790"/>
              <a:gd name="T70" fmla="*/ 377 w 891"/>
              <a:gd name="T71" fmla="*/ 535 h 790"/>
              <a:gd name="T72" fmla="*/ 155 w 891"/>
              <a:gd name="T73" fmla="*/ 258 h 790"/>
              <a:gd name="T74" fmla="*/ 198 w 891"/>
              <a:gd name="T75" fmla="*/ 249 h 790"/>
              <a:gd name="T76" fmla="*/ 215 w 891"/>
              <a:gd name="T77" fmla="*/ 277 h 790"/>
              <a:gd name="T78" fmla="*/ 192 w 891"/>
              <a:gd name="T79" fmla="*/ 159 h 790"/>
              <a:gd name="T80" fmla="*/ 168 w 891"/>
              <a:gd name="T81" fmla="*/ 152 h 790"/>
              <a:gd name="T82" fmla="*/ 145 w 891"/>
              <a:gd name="T83" fmla="*/ 255 h 790"/>
              <a:gd name="T84" fmla="*/ 180 w 891"/>
              <a:gd name="T85" fmla="*/ 180 h 790"/>
              <a:gd name="T86" fmla="*/ 167 w 891"/>
              <a:gd name="T87" fmla="*/ 220 h 790"/>
              <a:gd name="T88" fmla="*/ 528 w 891"/>
              <a:gd name="T89" fmla="*/ 243 h 790"/>
              <a:gd name="T90" fmla="*/ 810 w 891"/>
              <a:gd name="T91" fmla="*/ 263 h 790"/>
              <a:gd name="T92" fmla="*/ 528 w 891"/>
              <a:gd name="T93" fmla="*/ 243 h 790"/>
              <a:gd name="T94" fmla="*/ 810 w 891"/>
              <a:gd name="T95" fmla="*/ 321 h 790"/>
              <a:gd name="T96" fmla="*/ 528 w 891"/>
              <a:gd name="T97" fmla="*/ 341 h 790"/>
              <a:gd name="T98" fmla="*/ 531 w 891"/>
              <a:gd name="T99" fmla="*/ 400 h 790"/>
              <a:gd name="T100" fmla="*/ 810 w 891"/>
              <a:gd name="T101" fmla="*/ 420 h 790"/>
              <a:gd name="T102" fmla="*/ 531 w 891"/>
              <a:gd name="T103" fmla="*/ 400 h 790"/>
              <a:gd name="T104" fmla="*/ 810 w 891"/>
              <a:gd name="T105" fmla="*/ 478 h 790"/>
              <a:gd name="T106" fmla="*/ 531 w 891"/>
              <a:gd name="T107" fmla="*/ 498 h 790"/>
              <a:gd name="T108" fmla="*/ 531 w 891"/>
              <a:gd name="T109" fmla="*/ 557 h 790"/>
              <a:gd name="T110" fmla="*/ 810 w 891"/>
              <a:gd name="T111" fmla="*/ 577 h 790"/>
              <a:gd name="T112" fmla="*/ 531 w 891"/>
              <a:gd name="T113" fmla="*/ 55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1" h="790">
                <a:moveTo>
                  <a:pt x="875" y="115"/>
                </a:moveTo>
                <a:lnTo>
                  <a:pt x="450" y="115"/>
                </a:lnTo>
                <a:lnTo>
                  <a:pt x="450" y="115"/>
                </a:lnTo>
                <a:lnTo>
                  <a:pt x="76" y="2"/>
                </a:lnTo>
                <a:cubicBezTo>
                  <a:pt x="72" y="0"/>
                  <a:pt x="66" y="1"/>
                  <a:pt x="63" y="4"/>
                </a:cubicBezTo>
                <a:cubicBezTo>
                  <a:pt x="59" y="7"/>
                  <a:pt x="56" y="12"/>
                  <a:pt x="56" y="17"/>
                </a:cubicBezTo>
                <a:lnTo>
                  <a:pt x="56" y="115"/>
                </a:lnTo>
                <a:lnTo>
                  <a:pt x="16" y="115"/>
                </a:lnTo>
                <a:cubicBezTo>
                  <a:pt x="7" y="115"/>
                  <a:pt x="0" y="122"/>
                  <a:pt x="0" y="131"/>
                </a:cubicBezTo>
                <a:lnTo>
                  <a:pt x="0" y="681"/>
                </a:lnTo>
                <a:cubicBezTo>
                  <a:pt x="0" y="690"/>
                  <a:pt x="7" y="697"/>
                  <a:pt x="16" y="697"/>
                </a:cubicBezTo>
                <a:lnTo>
                  <a:pt x="338" y="697"/>
                </a:lnTo>
                <a:lnTo>
                  <a:pt x="338" y="759"/>
                </a:lnTo>
                <a:lnTo>
                  <a:pt x="279" y="759"/>
                </a:lnTo>
                <a:lnTo>
                  <a:pt x="279" y="774"/>
                </a:lnTo>
                <a:lnTo>
                  <a:pt x="279" y="790"/>
                </a:lnTo>
                <a:lnTo>
                  <a:pt x="612" y="790"/>
                </a:lnTo>
                <a:lnTo>
                  <a:pt x="612" y="774"/>
                </a:lnTo>
                <a:lnTo>
                  <a:pt x="612" y="759"/>
                </a:lnTo>
                <a:lnTo>
                  <a:pt x="553" y="759"/>
                </a:lnTo>
                <a:lnTo>
                  <a:pt x="553" y="697"/>
                </a:lnTo>
                <a:lnTo>
                  <a:pt x="875" y="697"/>
                </a:lnTo>
                <a:cubicBezTo>
                  <a:pt x="884" y="697"/>
                  <a:pt x="891" y="690"/>
                  <a:pt x="891" y="681"/>
                </a:cubicBezTo>
                <a:lnTo>
                  <a:pt x="891" y="131"/>
                </a:lnTo>
                <a:cubicBezTo>
                  <a:pt x="891" y="122"/>
                  <a:pt x="884" y="115"/>
                  <a:pt x="875" y="115"/>
                </a:cubicBezTo>
                <a:close/>
                <a:moveTo>
                  <a:pt x="87" y="115"/>
                </a:moveTo>
                <a:lnTo>
                  <a:pt x="87" y="38"/>
                </a:lnTo>
                <a:lnTo>
                  <a:pt x="343" y="115"/>
                </a:lnTo>
                <a:lnTo>
                  <a:pt x="394" y="131"/>
                </a:lnTo>
                <a:lnTo>
                  <a:pt x="430" y="142"/>
                </a:lnTo>
                <a:lnTo>
                  <a:pt x="430" y="147"/>
                </a:lnTo>
                <a:lnTo>
                  <a:pt x="430" y="660"/>
                </a:lnTo>
                <a:lnTo>
                  <a:pt x="87" y="556"/>
                </a:lnTo>
                <a:lnTo>
                  <a:pt x="87" y="147"/>
                </a:lnTo>
                <a:lnTo>
                  <a:pt x="87" y="131"/>
                </a:lnTo>
                <a:lnTo>
                  <a:pt x="87" y="115"/>
                </a:lnTo>
                <a:close/>
                <a:moveTo>
                  <a:pt x="860" y="666"/>
                </a:moveTo>
                <a:lnTo>
                  <a:pt x="461" y="666"/>
                </a:lnTo>
                <a:lnTo>
                  <a:pt x="461" y="147"/>
                </a:lnTo>
                <a:lnTo>
                  <a:pt x="522" y="147"/>
                </a:lnTo>
                <a:lnTo>
                  <a:pt x="522" y="204"/>
                </a:lnTo>
                <a:lnTo>
                  <a:pt x="553" y="185"/>
                </a:lnTo>
                <a:lnTo>
                  <a:pt x="583" y="204"/>
                </a:lnTo>
                <a:lnTo>
                  <a:pt x="583" y="147"/>
                </a:lnTo>
                <a:lnTo>
                  <a:pt x="860" y="147"/>
                </a:lnTo>
                <a:lnTo>
                  <a:pt x="860" y="666"/>
                </a:lnTo>
                <a:lnTo>
                  <a:pt x="860" y="666"/>
                </a:lnTo>
                <a:lnTo>
                  <a:pt x="860" y="666"/>
                </a:lnTo>
                <a:close/>
                <a:moveTo>
                  <a:pt x="377" y="242"/>
                </a:moveTo>
                <a:lnTo>
                  <a:pt x="256" y="205"/>
                </a:lnTo>
                <a:lnTo>
                  <a:pt x="256" y="184"/>
                </a:lnTo>
                <a:lnTo>
                  <a:pt x="377" y="221"/>
                </a:lnTo>
                <a:lnTo>
                  <a:pt x="377" y="242"/>
                </a:lnTo>
                <a:close/>
                <a:moveTo>
                  <a:pt x="377" y="320"/>
                </a:moveTo>
                <a:lnTo>
                  <a:pt x="256" y="283"/>
                </a:lnTo>
                <a:lnTo>
                  <a:pt x="256" y="262"/>
                </a:lnTo>
                <a:lnTo>
                  <a:pt x="377" y="299"/>
                </a:lnTo>
                <a:lnTo>
                  <a:pt x="377" y="320"/>
                </a:lnTo>
                <a:close/>
                <a:moveTo>
                  <a:pt x="377" y="399"/>
                </a:moveTo>
                <a:lnTo>
                  <a:pt x="134" y="325"/>
                </a:lnTo>
                <a:lnTo>
                  <a:pt x="134" y="304"/>
                </a:lnTo>
                <a:lnTo>
                  <a:pt x="377" y="378"/>
                </a:lnTo>
                <a:lnTo>
                  <a:pt x="377" y="399"/>
                </a:lnTo>
                <a:close/>
                <a:moveTo>
                  <a:pt x="377" y="477"/>
                </a:moveTo>
                <a:lnTo>
                  <a:pt x="134" y="403"/>
                </a:lnTo>
                <a:lnTo>
                  <a:pt x="134" y="383"/>
                </a:lnTo>
                <a:lnTo>
                  <a:pt x="377" y="456"/>
                </a:lnTo>
                <a:lnTo>
                  <a:pt x="377" y="477"/>
                </a:lnTo>
                <a:close/>
                <a:moveTo>
                  <a:pt x="377" y="556"/>
                </a:moveTo>
                <a:lnTo>
                  <a:pt x="134" y="482"/>
                </a:lnTo>
                <a:lnTo>
                  <a:pt x="134" y="461"/>
                </a:lnTo>
                <a:lnTo>
                  <a:pt x="377" y="535"/>
                </a:lnTo>
                <a:lnTo>
                  <a:pt x="377" y="556"/>
                </a:lnTo>
                <a:close/>
                <a:moveTo>
                  <a:pt x="155" y="258"/>
                </a:moveTo>
                <a:lnTo>
                  <a:pt x="161" y="238"/>
                </a:lnTo>
                <a:lnTo>
                  <a:pt x="198" y="249"/>
                </a:lnTo>
                <a:lnTo>
                  <a:pt x="205" y="273"/>
                </a:lnTo>
                <a:lnTo>
                  <a:pt x="215" y="277"/>
                </a:lnTo>
                <a:lnTo>
                  <a:pt x="226" y="280"/>
                </a:lnTo>
                <a:lnTo>
                  <a:pt x="192" y="159"/>
                </a:lnTo>
                <a:lnTo>
                  <a:pt x="180" y="155"/>
                </a:lnTo>
                <a:lnTo>
                  <a:pt x="168" y="152"/>
                </a:lnTo>
                <a:lnTo>
                  <a:pt x="134" y="252"/>
                </a:lnTo>
                <a:lnTo>
                  <a:pt x="145" y="255"/>
                </a:lnTo>
                <a:lnTo>
                  <a:pt x="155" y="258"/>
                </a:lnTo>
                <a:close/>
                <a:moveTo>
                  <a:pt x="180" y="180"/>
                </a:moveTo>
                <a:lnTo>
                  <a:pt x="193" y="228"/>
                </a:lnTo>
                <a:lnTo>
                  <a:pt x="167" y="220"/>
                </a:lnTo>
                <a:lnTo>
                  <a:pt x="180" y="180"/>
                </a:lnTo>
                <a:close/>
                <a:moveTo>
                  <a:pt x="528" y="243"/>
                </a:moveTo>
                <a:lnTo>
                  <a:pt x="810" y="243"/>
                </a:lnTo>
                <a:lnTo>
                  <a:pt x="810" y="263"/>
                </a:lnTo>
                <a:lnTo>
                  <a:pt x="528" y="263"/>
                </a:lnTo>
                <a:lnTo>
                  <a:pt x="528" y="243"/>
                </a:lnTo>
                <a:close/>
                <a:moveTo>
                  <a:pt x="528" y="321"/>
                </a:moveTo>
                <a:lnTo>
                  <a:pt x="810" y="321"/>
                </a:lnTo>
                <a:lnTo>
                  <a:pt x="810" y="341"/>
                </a:lnTo>
                <a:lnTo>
                  <a:pt x="528" y="341"/>
                </a:lnTo>
                <a:lnTo>
                  <a:pt x="528" y="321"/>
                </a:lnTo>
                <a:close/>
                <a:moveTo>
                  <a:pt x="531" y="400"/>
                </a:moveTo>
                <a:lnTo>
                  <a:pt x="810" y="400"/>
                </a:lnTo>
                <a:lnTo>
                  <a:pt x="810" y="420"/>
                </a:lnTo>
                <a:lnTo>
                  <a:pt x="531" y="420"/>
                </a:lnTo>
                <a:lnTo>
                  <a:pt x="531" y="400"/>
                </a:lnTo>
                <a:close/>
                <a:moveTo>
                  <a:pt x="531" y="478"/>
                </a:moveTo>
                <a:lnTo>
                  <a:pt x="810" y="478"/>
                </a:lnTo>
                <a:lnTo>
                  <a:pt x="810" y="498"/>
                </a:lnTo>
                <a:lnTo>
                  <a:pt x="531" y="498"/>
                </a:lnTo>
                <a:lnTo>
                  <a:pt x="531" y="478"/>
                </a:lnTo>
                <a:close/>
                <a:moveTo>
                  <a:pt x="531" y="557"/>
                </a:moveTo>
                <a:lnTo>
                  <a:pt x="810" y="557"/>
                </a:lnTo>
                <a:lnTo>
                  <a:pt x="810" y="577"/>
                </a:lnTo>
                <a:lnTo>
                  <a:pt x="531" y="577"/>
                </a:lnTo>
                <a:lnTo>
                  <a:pt x="531" y="55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1" name="椭圆 50"/>
          <p:cNvSpPr/>
          <p:nvPr/>
        </p:nvSpPr>
        <p:spPr>
          <a:xfrm>
            <a:off x="1387678" y="3775079"/>
            <a:ext cx="818880" cy="818880"/>
          </a:xfrm>
          <a:prstGeom prst="ellipse">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2" name="Oval 10"/>
          <p:cNvSpPr/>
          <p:nvPr/>
        </p:nvSpPr>
        <p:spPr>
          <a:xfrm>
            <a:off x="1628663" y="3998754"/>
            <a:ext cx="336910" cy="371529"/>
          </a:xfrm>
          <a:custGeom>
            <a:avLst/>
            <a:gdLst>
              <a:gd name="T0" fmla="*/ 4729 w 4950"/>
              <a:gd name="T1" fmla="*/ 4345 h 5467"/>
              <a:gd name="T2" fmla="*/ 4092 w 4950"/>
              <a:gd name="T3" fmla="*/ 1833 h 5467"/>
              <a:gd name="T4" fmla="*/ 4377 w 4950"/>
              <a:gd name="T5" fmla="*/ 1164 h 5467"/>
              <a:gd name="T6" fmla="*/ 4712 w 4950"/>
              <a:gd name="T7" fmla="*/ 540 h 5467"/>
              <a:gd name="T8" fmla="*/ 4087 w 4950"/>
              <a:gd name="T9" fmla="*/ 0 h 5467"/>
              <a:gd name="T10" fmla="*/ 3608 w 4950"/>
              <a:gd name="T11" fmla="*/ 394 h 5467"/>
              <a:gd name="T12" fmla="*/ 3448 w 4950"/>
              <a:gd name="T13" fmla="*/ 367 h 5467"/>
              <a:gd name="T14" fmla="*/ 1554 w 4950"/>
              <a:gd name="T15" fmla="*/ 2064 h 5467"/>
              <a:gd name="T16" fmla="*/ 1300 w 4950"/>
              <a:gd name="T17" fmla="*/ 2702 h 5467"/>
              <a:gd name="T18" fmla="*/ 1300 w 4950"/>
              <a:gd name="T19" fmla="*/ 3375 h 5467"/>
              <a:gd name="T20" fmla="*/ 1733 w 4950"/>
              <a:gd name="T21" fmla="*/ 3611 h 5467"/>
              <a:gd name="T22" fmla="*/ 2211 w 4950"/>
              <a:gd name="T23" fmla="*/ 3329 h 5467"/>
              <a:gd name="T24" fmla="*/ 2708 w 4950"/>
              <a:gd name="T25" fmla="*/ 3218 h 5467"/>
              <a:gd name="T26" fmla="*/ 3134 w 4950"/>
              <a:gd name="T27" fmla="*/ 2918 h 5467"/>
              <a:gd name="T28" fmla="*/ 2626 w 4950"/>
              <a:gd name="T29" fmla="*/ 4345 h 5467"/>
              <a:gd name="T30" fmla="*/ 719 w 4950"/>
              <a:gd name="T31" fmla="*/ 4156 h 5467"/>
              <a:gd name="T32" fmla="*/ 2578 w 4950"/>
              <a:gd name="T33" fmla="*/ 3952 h 5467"/>
              <a:gd name="T34" fmla="*/ 220 w 4950"/>
              <a:gd name="T35" fmla="*/ 3748 h 5467"/>
              <a:gd name="T36" fmla="*/ 77 w 4950"/>
              <a:gd name="T37" fmla="*/ 4097 h 5467"/>
              <a:gd name="T38" fmla="*/ 647 w 4950"/>
              <a:gd name="T39" fmla="*/ 5263 h 5467"/>
              <a:gd name="T40" fmla="*/ 4746 w 4950"/>
              <a:gd name="T41" fmla="*/ 5467 h 5467"/>
              <a:gd name="T42" fmla="*/ 4950 w 4950"/>
              <a:gd name="T43" fmla="*/ 4549 h 5467"/>
              <a:gd name="T44" fmla="*/ 1639 w 4950"/>
              <a:gd name="T45" fmla="*/ 5059 h 5467"/>
              <a:gd name="T46" fmla="*/ 2956 w 4950"/>
              <a:gd name="T47" fmla="*/ 4753 h 5467"/>
              <a:gd name="T48" fmla="*/ 1639 w 4950"/>
              <a:gd name="T49" fmla="*/ 5059 h 5467"/>
              <a:gd name="T50" fmla="*/ 1781 w 4950"/>
              <a:gd name="T51" fmla="*/ 3183 h 5467"/>
              <a:gd name="T52" fmla="*/ 1685 w 4950"/>
              <a:gd name="T53" fmla="*/ 3183 h 5467"/>
              <a:gd name="T54" fmla="*/ 1568 w 4950"/>
              <a:gd name="T55" fmla="*/ 3039 h 5467"/>
              <a:gd name="T56" fmla="*/ 1698 w 4950"/>
              <a:gd name="T57" fmla="*/ 2881 h 5467"/>
              <a:gd name="T58" fmla="*/ 1781 w 4950"/>
              <a:gd name="T59" fmla="*/ 3183 h 5467"/>
              <a:gd name="T60" fmla="*/ 2801 w 4950"/>
              <a:gd name="T61" fmla="*/ 2547 h 5467"/>
              <a:gd name="T62" fmla="*/ 2371 w 4950"/>
              <a:gd name="T63" fmla="*/ 2949 h 5467"/>
              <a:gd name="T64" fmla="*/ 1842 w 4950"/>
              <a:gd name="T65" fmla="*/ 2448 h 5467"/>
              <a:gd name="T66" fmla="*/ 3400 w 4950"/>
              <a:gd name="T67" fmla="*/ 794 h 5467"/>
              <a:gd name="T68" fmla="*/ 3496 w 4950"/>
              <a:gd name="T69" fmla="*/ 794 h 5467"/>
              <a:gd name="T70" fmla="*/ 3664 w 4950"/>
              <a:gd name="T71" fmla="*/ 963 h 5467"/>
              <a:gd name="T72" fmla="*/ 3785 w 4950"/>
              <a:gd name="T73" fmla="*/ 1083 h 5467"/>
              <a:gd name="T74" fmla="*/ 3855 w 4950"/>
              <a:gd name="T75" fmla="*/ 1153 h 5467"/>
              <a:gd name="T76" fmla="*/ 3977 w 4950"/>
              <a:gd name="T77" fmla="*/ 1371 h 5467"/>
              <a:gd name="T78" fmla="*/ 3487 w 4950"/>
              <a:gd name="T79" fmla="*/ 1522 h 5467"/>
              <a:gd name="T80" fmla="*/ 3722 w 4950"/>
              <a:gd name="T81" fmla="*/ 4929 h 5467"/>
              <a:gd name="T82" fmla="*/ 3722 w 4950"/>
              <a:gd name="T83" fmla="*/ 4155 h 5467"/>
              <a:gd name="T84" fmla="*/ 3722 w 4950"/>
              <a:gd name="T85" fmla="*/ 4929 h 5467"/>
              <a:gd name="T86" fmla="*/ 4325 w 4950"/>
              <a:gd name="T87" fmla="*/ 5059 h 5467"/>
              <a:gd name="T88" fmla="*/ 4542 w 4950"/>
              <a:gd name="T89" fmla="*/ 4753 h 5467"/>
              <a:gd name="T90" fmla="*/ 4542 w 4950"/>
              <a:gd name="T91" fmla="*/ 5059 h 5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50" h="5467">
                <a:moveTo>
                  <a:pt x="4746" y="4345"/>
                </a:moveTo>
                <a:lnTo>
                  <a:pt x="4729" y="4345"/>
                </a:lnTo>
                <a:cubicBezTo>
                  <a:pt x="4871" y="3179"/>
                  <a:pt x="4492" y="2471"/>
                  <a:pt x="4216" y="2124"/>
                </a:cubicBezTo>
                <a:cubicBezTo>
                  <a:pt x="4196" y="2016"/>
                  <a:pt x="4153" y="1918"/>
                  <a:pt x="4092" y="1833"/>
                </a:cubicBezTo>
                <a:lnTo>
                  <a:pt x="4265" y="1660"/>
                </a:lnTo>
                <a:cubicBezTo>
                  <a:pt x="4399" y="1526"/>
                  <a:pt x="4437" y="1331"/>
                  <a:pt x="4377" y="1164"/>
                </a:cubicBezTo>
                <a:lnTo>
                  <a:pt x="4712" y="829"/>
                </a:lnTo>
                <a:cubicBezTo>
                  <a:pt x="4791" y="749"/>
                  <a:pt x="4791" y="620"/>
                  <a:pt x="4712" y="540"/>
                </a:cubicBezTo>
                <a:lnTo>
                  <a:pt x="4231" y="60"/>
                </a:lnTo>
                <a:cubicBezTo>
                  <a:pt x="4193" y="21"/>
                  <a:pt x="4141" y="0"/>
                  <a:pt x="4087" y="0"/>
                </a:cubicBezTo>
                <a:cubicBezTo>
                  <a:pt x="4033" y="0"/>
                  <a:pt x="3981" y="21"/>
                  <a:pt x="3942" y="60"/>
                </a:cubicBezTo>
                <a:lnTo>
                  <a:pt x="3608" y="394"/>
                </a:lnTo>
                <a:cubicBezTo>
                  <a:pt x="3557" y="376"/>
                  <a:pt x="3503" y="367"/>
                  <a:pt x="3448" y="367"/>
                </a:cubicBezTo>
                <a:lnTo>
                  <a:pt x="3448" y="367"/>
                </a:lnTo>
                <a:cubicBezTo>
                  <a:pt x="3321" y="367"/>
                  <a:pt x="3201" y="416"/>
                  <a:pt x="3112" y="506"/>
                </a:cubicBezTo>
                <a:lnTo>
                  <a:pt x="1554" y="2064"/>
                </a:lnTo>
                <a:cubicBezTo>
                  <a:pt x="1420" y="2198"/>
                  <a:pt x="1383" y="2392"/>
                  <a:pt x="1442" y="2560"/>
                </a:cubicBezTo>
                <a:lnTo>
                  <a:pt x="1300" y="2702"/>
                </a:lnTo>
                <a:cubicBezTo>
                  <a:pt x="1210" y="2792"/>
                  <a:pt x="1161" y="2912"/>
                  <a:pt x="1161" y="3039"/>
                </a:cubicBezTo>
                <a:cubicBezTo>
                  <a:pt x="1161" y="3166"/>
                  <a:pt x="1210" y="3285"/>
                  <a:pt x="1300" y="3375"/>
                </a:cubicBezTo>
                <a:lnTo>
                  <a:pt x="1396" y="3471"/>
                </a:lnTo>
                <a:cubicBezTo>
                  <a:pt x="1486" y="3561"/>
                  <a:pt x="1605" y="3611"/>
                  <a:pt x="1733" y="3611"/>
                </a:cubicBezTo>
                <a:cubicBezTo>
                  <a:pt x="1860" y="3611"/>
                  <a:pt x="1979" y="3561"/>
                  <a:pt x="2069" y="3471"/>
                </a:cubicBezTo>
                <a:lnTo>
                  <a:pt x="2211" y="3329"/>
                </a:lnTo>
                <a:cubicBezTo>
                  <a:pt x="2262" y="3348"/>
                  <a:pt x="2316" y="3357"/>
                  <a:pt x="2371" y="3357"/>
                </a:cubicBezTo>
                <a:cubicBezTo>
                  <a:pt x="2498" y="3357"/>
                  <a:pt x="2618" y="3307"/>
                  <a:pt x="2708" y="3218"/>
                </a:cubicBezTo>
                <a:lnTo>
                  <a:pt x="3056" y="2869"/>
                </a:lnTo>
                <a:cubicBezTo>
                  <a:pt x="3081" y="2887"/>
                  <a:pt x="3107" y="2903"/>
                  <a:pt x="3134" y="2918"/>
                </a:cubicBezTo>
                <a:cubicBezTo>
                  <a:pt x="3219" y="3256"/>
                  <a:pt x="3161" y="3596"/>
                  <a:pt x="2961" y="3930"/>
                </a:cubicBezTo>
                <a:cubicBezTo>
                  <a:pt x="2841" y="4131"/>
                  <a:pt x="2700" y="4276"/>
                  <a:pt x="2626" y="4345"/>
                </a:cubicBezTo>
                <a:lnTo>
                  <a:pt x="912" y="4345"/>
                </a:lnTo>
                <a:lnTo>
                  <a:pt x="719" y="4156"/>
                </a:lnTo>
                <a:lnTo>
                  <a:pt x="2374" y="4156"/>
                </a:lnTo>
                <a:cubicBezTo>
                  <a:pt x="2487" y="4156"/>
                  <a:pt x="2578" y="4064"/>
                  <a:pt x="2578" y="3952"/>
                </a:cubicBezTo>
                <a:cubicBezTo>
                  <a:pt x="2578" y="3839"/>
                  <a:pt x="2487" y="3748"/>
                  <a:pt x="2374" y="3748"/>
                </a:cubicBezTo>
                <a:lnTo>
                  <a:pt x="220" y="3748"/>
                </a:lnTo>
                <a:cubicBezTo>
                  <a:pt x="137" y="3748"/>
                  <a:pt x="63" y="3798"/>
                  <a:pt x="32" y="3874"/>
                </a:cubicBezTo>
                <a:cubicBezTo>
                  <a:pt x="0" y="3951"/>
                  <a:pt x="18" y="4039"/>
                  <a:pt x="77" y="4097"/>
                </a:cubicBezTo>
                <a:lnTo>
                  <a:pt x="647" y="4656"/>
                </a:lnTo>
                <a:lnTo>
                  <a:pt x="647" y="5263"/>
                </a:lnTo>
                <a:cubicBezTo>
                  <a:pt x="647" y="5375"/>
                  <a:pt x="738" y="5467"/>
                  <a:pt x="851" y="5467"/>
                </a:cubicBezTo>
                <a:lnTo>
                  <a:pt x="4746" y="5467"/>
                </a:lnTo>
                <a:cubicBezTo>
                  <a:pt x="4859" y="5467"/>
                  <a:pt x="4950" y="5375"/>
                  <a:pt x="4950" y="5263"/>
                </a:cubicBezTo>
                <a:lnTo>
                  <a:pt x="4950" y="4549"/>
                </a:lnTo>
                <a:cubicBezTo>
                  <a:pt x="4950" y="4436"/>
                  <a:pt x="4859" y="4345"/>
                  <a:pt x="4746" y="4345"/>
                </a:cubicBezTo>
                <a:close/>
                <a:moveTo>
                  <a:pt x="1639" y="5059"/>
                </a:moveTo>
                <a:lnTo>
                  <a:pt x="1327" y="4753"/>
                </a:lnTo>
                <a:lnTo>
                  <a:pt x="2956" y="4753"/>
                </a:lnTo>
                <a:cubicBezTo>
                  <a:pt x="2987" y="4867"/>
                  <a:pt x="3043" y="4971"/>
                  <a:pt x="3118" y="5059"/>
                </a:cubicBezTo>
                <a:lnTo>
                  <a:pt x="1639" y="5059"/>
                </a:lnTo>
                <a:lnTo>
                  <a:pt x="1639" y="5059"/>
                </a:lnTo>
                <a:close/>
                <a:moveTo>
                  <a:pt x="1781" y="3183"/>
                </a:moveTo>
                <a:cubicBezTo>
                  <a:pt x="1763" y="3200"/>
                  <a:pt x="1743" y="3203"/>
                  <a:pt x="1733" y="3203"/>
                </a:cubicBezTo>
                <a:cubicBezTo>
                  <a:pt x="1722" y="3203"/>
                  <a:pt x="1702" y="3200"/>
                  <a:pt x="1685" y="3183"/>
                </a:cubicBezTo>
                <a:lnTo>
                  <a:pt x="1588" y="3087"/>
                </a:lnTo>
                <a:cubicBezTo>
                  <a:pt x="1571" y="3070"/>
                  <a:pt x="1568" y="3049"/>
                  <a:pt x="1568" y="3039"/>
                </a:cubicBezTo>
                <a:cubicBezTo>
                  <a:pt x="1568" y="3028"/>
                  <a:pt x="1571" y="3008"/>
                  <a:pt x="1588" y="2991"/>
                </a:cubicBezTo>
                <a:lnTo>
                  <a:pt x="1698" y="2881"/>
                </a:lnTo>
                <a:lnTo>
                  <a:pt x="1890" y="3073"/>
                </a:lnTo>
                <a:lnTo>
                  <a:pt x="1781" y="3183"/>
                </a:lnTo>
                <a:close/>
                <a:moveTo>
                  <a:pt x="2745" y="2264"/>
                </a:moveTo>
                <a:cubicBezTo>
                  <a:pt x="2745" y="2363"/>
                  <a:pt x="2765" y="2459"/>
                  <a:pt x="2801" y="2547"/>
                </a:cubicBezTo>
                <a:lnTo>
                  <a:pt x="2419" y="2929"/>
                </a:lnTo>
                <a:cubicBezTo>
                  <a:pt x="2402" y="2946"/>
                  <a:pt x="2382" y="2949"/>
                  <a:pt x="2371" y="2949"/>
                </a:cubicBezTo>
                <a:cubicBezTo>
                  <a:pt x="2361" y="2949"/>
                  <a:pt x="2340" y="2946"/>
                  <a:pt x="2323" y="2929"/>
                </a:cubicBezTo>
                <a:lnTo>
                  <a:pt x="1842" y="2448"/>
                </a:lnTo>
                <a:cubicBezTo>
                  <a:pt x="1816" y="2422"/>
                  <a:pt x="1816" y="2379"/>
                  <a:pt x="1842" y="2352"/>
                </a:cubicBezTo>
                <a:lnTo>
                  <a:pt x="3400" y="794"/>
                </a:lnTo>
                <a:cubicBezTo>
                  <a:pt x="3417" y="777"/>
                  <a:pt x="3438" y="775"/>
                  <a:pt x="3448" y="775"/>
                </a:cubicBezTo>
                <a:cubicBezTo>
                  <a:pt x="3459" y="775"/>
                  <a:pt x="3479" y="777"/>
                  <a:pt x="3496" y="794"/>
                </a:cubicBezTo>
                <a:lnTo>
                  <a:pt x="3618" y="917"/>
                </a:lnTo>
                <a:cubicBezTo>
                  <a:pt x="3634" y="933"/>
                  <a:pt x="3649" y="948"/>
                  <a:pt x="3664" y="963"/>
                </a:cubicBezTo>
                <a:cubicBezTo>
                  <a:pt x="3671" y="970"/>
                  <a:pt x="3679" y="977"/>
                  <a:pt x="3687" y="985"/>
                </a:cubicBezTo>
                <a:lnTo>
                  <a:pt x="3785" y="1083"/>
                </a:lnTo>
                <a:cubicBezTo>
                  <a:pt x="3793" y="1091"/>
                  <a:pt x="3801" y="1099"/>
                  <a:pt x="3809" y="1107"/>
                </a:cubicBezTo>
                <a:cubicBezTo>
                  <a:pt x="3823" y="1122"/>
                  <a:pt x="3839" y="1138"/>
                  <a:pt x="3855" y="1153"/>
                </a:cubicBezTo>
                <a:lnTo>
                  <a:pt x="3977" y="1275"/>
                </a:lnTo>
                <a:cubicBezTo>
                  <a:pt x="4003" y="1302"/>
                  <a:pt x="4003" y="1345"/>
                  <a:pt x="3977" y="1371"/>
                </a:cubicBezTo>
                <a:lnTo>
                  <a:pt x="3771" y="1578"/>
                </a:lnTo>
                <a:cubicBezTo>
                  <a:pt x="3683" y="1542"/>
                  <a:pt x="3587" y="1522"/>
                  <a:pt x="3487" y="1522"/>
                </a:cubicBezTo>
                <a:cubicBezTo>
                  <a:pt x="3078" y="1522"/>
                  <a:pt x="2745" y="1855"/>
                  <a:pt x="2745" y="2264"/>
                </a:cubicBezTo>
                <a:close/>
                <a:moveTo>
                  <a:pt x="3722" y="4929"/>
                </a:moveTo>
                <a:cubicBezTo>
                  <a:pt x="3508" y="4929"/>
                  <a:pt x="3335" y="4756"/>
                  <a:pt x="3335" y="4542"/>
                </a:cubicBezTo>
                <a:cubicBezTo>
                  <a:pt x="3335" y="4329"/>
                  <a:pt x="3508" y="4155"/>
                  <a:pt x="3722" y="4155"/>
                </a:cubicBezTo>
                <a:cubicBezTo>
                  <a:pt x="3935" y="4155"/>
                  <a:pt x="4109" y="4329"/>
                  <a:pt x="4109" y="4542"/>
                </a:cubicBezTo>
                <a:cubicBezTo>
                  <a:pt x="4109" y="4756"/>
                  <a:pt x="3935" y="4929"/>
                  <a:pt x="3722" y="4929"/>
                </a:cubicBezTo>
                <a:close/>
                <a:moveTo>
                  <a:pt x="4542" y="5059"/>
                </a:moveTo>
                <a:lnTo>
                  <a:pt x="4325" y="5059"/>
                </a:lnTo>
                <a:cubicBezTo>
                  <a:pt x="4400" y="4971"/>
                  <a:pt x="4457" y="4867"/>
                  <a:pt x="4488" y="4753"/>
                </a:cubicBezTo>
                <a:lnTo>
                  <a:pt x="4542" y="4753"/>
                </a:lnTo>
                <a:lnTo>
                  <a:pt x="4542" y="5059"/>
                </a:lnTo>
                <a:lnTo>
                  <a:pt x="4542" y="505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4" name="椭圆 53"/>
          <p:cNvSpPr/>
          <p:nvPr/>
        </p:nvSpPr>
        <p:spPr>
          <a:xfrm>
            <a:off x="1695699" y="1963246"/>
            <a:ext cx="818880" cy="818880"/>
          </a:xfrm>
          <a:prstGeom prst="ellipse">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5" name="Oval 13"/>
          <p:cNvSpPr/>
          <p:nvPr/>
        </p:nvSpPr>
        <p:spPr>
          <a:xfrm>
            <a:off x="1946902" y="2186921"/>
            <a:ext cx="316474" cy="371529"/>
          </a:xfrm>
          <a:custGeom>
            <a:avLst/>
            <a:gdLst>
              <a:gd name="T0" fmla="*/ 2311 w 2389"/>
              <a:gd name="T1" fmla="*/ 1022 h 2809"/>
              <a:gd name="T2" fmla="*/ 1628 w 2389"/>
              <a:gd name="T3" fmla="*/ 1143 h 2809"/>
              <a:gd name="T4" fmla="*/ 1793 w 2389"/>
              <a:gd name="T5" fmla="*/ 746 h 2809"/>
              <a:gd name="T6" fmla="*/ 1740 w 2389"/>
              <a:gd name="T7" fmla="*/ 597 h 2809"/>
              <a:gd name="T8" fmla="*/ 1228 w 2389"/>
              <a:gd name="T9" fmla="*/ 0 h 2809"/>
              <a:gd name="T10" fmla="*/ 844 w 2389"/>
              <a:gd name="T11" fmla="*/ 207 h 2809"/>
              <a:gd name="T12" fmla="*/ 641 w 2389"/>
              <a:gd name="T13" fmla="*/ 650 h 2809"/>
              <a:gd name="T14" fmla="*/ 593 w 2389"/>
              <a:gd name="T15" fmla="*/ 746 h 2809"/>
              <a:gd name="T16" fmla="*/ 750 w 2389"/>
              <a:gd name="T17" fmla="*/ 1141 h 2809"/>
              <a:gd name="T18" fmla="*/ 24 w 2389"/>
              <a:gd name="T19" fmla="*/ 1036 h 2809"/>
              <a:gd name="T20" fmla="*/ 0 w 2389"/>
              <a:gd name="T21" fmla="*/ 2491 h 2809"/>
              <a:gd name="T22" fmla="*/ 983 w 2389"/>
              <a:gd name="T23" fmla="*/ 2722 h 2809"/>
              <a:gd name="T24" fmla="*/ 1049 w 2389"/>
              <a:gd name="T25" fmla="*/ 2809 h 2809"/>
              <a:gd name="T26" fmla="*/ 1407 w 2389"/>
              <a:gd name="T27" fmla="*/ 2742 h 2809"/>
              <a:gd name="T28" fmla="*/ 2334 w 2389"/>
              <a:gd name="T29" fmla="*/ 2557 h 2809"/>
              <a:gd name="T30" fmla="*/ 2389 w 2389"/>
              <a:gd name="T31" fmla="*/ 1087 h 2809"/>
              <a:gd name="T32" fmla="*/ 1274 w 2389"/>
              <a:gd name="T33" fmla="*/ 2676 h 2809"/>
              <a:gd name="T34" fmla="*/ 1116 w 2389"/>
              <a:gd name="T35" fmla="*/ 1362 h 2809"/>
              <a:gd name="T36" fmla="*/ 1274 w 2389"/>
              <a:gd name="T37" fmla="*/ 2676 h 2809"/>
              <a:gd name="T38" fmla="*/ 926 w 2389"/>
              <a:gd name="T39" fmla="*/ 1172 h 2809"/>
              <a:gd name="T40" fmla="*/ 804 w 2389"/>
              <a:gd name="T41" fmla="*/ 1009 h 2809"/>
              <a:gd name="T42" fmla="*/ 786 w 2389"/>
              <a:gd name="T43" fmla="*/ 1012 h 2809"/>
              <a:gd name="T44" fmla="*/ 718 w 2389"/>
              <a:gd name="T45" fmla="*/ 808 h 2809"/>
              <a:gd name="T46" fmla="*/ 772 w 2389"/>
              <a:gd name="T47" fmla="*/ 736 h 2809"/>
              <a:gd name="T48" fmla="*/ 927 w 2389"/>
              <a:gd name="T49" fmla="*/ 567 h 2809"/>
              <a:gd name="T50" fmla="*/ 1142 w 2389"/>
              <a:gd name="T51" fmla="*/ 571 h 2809"/>
              <a:gd name="T52" fmla="*/ 1614 w 2389"/>
              <a:gd name="T53" fmla="*/ 736 h 2809"/>
              <a:gd name="T54" fmla="*/ 1681 w 2389"/>
              <a:gd name="T55" fmla="*/ 819 h 2809"/>
              <a:gd name="T56" fmla="*/ 1600 w 2389"/>
              <a:gd name="T57" fmla="*/ 1012 h 2809"/>
              <a:gd name="T58" fmla="*/ 1525 w 2389"/>
              <a:gd name="T59" fmla="*/ 1049 h 2809"/>
              <a:gd name="T60" fmla="*/ 1194 w 2389"/>
              <a:gd name="T61" fmla="*/ 1220 h 2809"/>
              <a:gd name="T62" fmla="*/ 1528 w 2389"/>
              <a:gd name="T63" fmla="*/ 1974 h 2809"/>
              <a:gd name="T64" fmla="*/ 1450 w 2389"/>
              <a:gd name="T65" fmla="*/ 1922 h 2809"/>
              <a:gd name="T66" fmla="*/ 2155 w 2389"/>
              <a:gd name="T67" fmla="*/ 1715 h 2809"/>
              <a:gd name="T68" fmla="*/ 2181 w 2389"/>
              <a:gd name="T69" fmla="*/ 1845 h 2809"/>
              <a:gd name="T70" fmla="*/ 1528 w 2389"/>
              <a:gd name="T71" fmla="*/ 1628 h 2809"/>
              <a:gd name="T72" fmla="*/ 1450 w 2389"/>
              <a:gd name="T73" fmla="*/ 1576 h 2809"/>
              <a:gd name="T74" fmla="*/ 2155 w 2389"/>
              <a:gd name="T75" fmla="*/ 1368 h 2809"/>
              <a:gd name="T76" fmla="*/ 2181 w 2389"/>
              <a:gd name="T77" fmla="*/ 1499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89" h="2809">
                <a:moveTo>
                  <a:pt x="2365" y="1036"/>
                </a:moveTo>
                <a:cubicBezTo>
                  <a:pt x="2350" y="1023"/>
                  <a:pt x="2330" y="1018"/>
                  <a:pt x="2311" y="1022"/>
                </a:cubicBezTo>
                <a:lnTo>
                  <a:pt x="1628" y="1143"/>
                </a:lnTo>
                <a:cubicBezTo>
                  <a:pt x="1628" y="1143"/>
                  <a:pt x="1628" y="1143"/>
                  <a:pt x="1628" y="1143"/>
                </a:cubicBezTo>
                <a:cubicBezTo>
                  <a:pt x="1680" y="1134"/>
                  <a:pt x="1771" y="1097"/>
                  <a:pt x="1810" y="947"/>
                </a:cubicBezTo>
                <a:cubicBezTo>
                  <a:pt x="1832" y="865"/>
                  <a:pt x="1826" y="797"/>
                  <a:pt x="1793" y="746"/>
                </a:cubicBezTo>
                <a:cubicBezTo>
                  <a:pt x="1779" y="725"/>
                  <a:pt x="1763" y="710"/>
                  <a:pt x="1748" y="700"/>
                </a:cubicBezTo>
                <a:cubicBezTo>
                  <a:pt x="1748" y="674"/>
                  <a:pt x="1746" y="638"/>
                  <a:pt x="1740" y="597"/>
                </a:cubicBezTo>
                <a:cubicBezTo>
                  <a:pt x="1744" y="541"/>
                  <a:pt x="1758" y="254"/>
                  <a:pt x="1580" y="123"/>
                </a:cubicBezTo>
                <a:cubicBezTo>
                  <a:pt x="1471" y="43"/>
                  <a:pt x="1349" y="0"/>
                  <a:pt x="1228" y="0"/>
                </a:cubicBezTo>
                <a:cubicBezTo>
                  <a:pt x="1129" y="0"/>
                  <a:pt x="1034" y="28"/>
                  <a:pt x="962" y="79"/>
                </a:cubicBezTo>
                <a:cubicBezTo>
                  <a:pt x="900" y="123"/>
                  <a:pt x="864" y="171"/>
                  <a:pt x="844" y="207"/>
                </a:cubicBezTo>
                <a:cubicBezTo>
                  <a:pt x="786" y="210"/>
                  <a:pt x="673" y="236"/>
                  <a:pt x="622" y="382"/>
                </a:cubicBezTo>
                <a:cubicBezTo>
                  <a:pt x="578" y="510"/>
                  <a:pt x="606" y="601"/>
                  <a:pt x="641" y="650"/>
                </a:cubicBezTo>
                <a:cubicBezTo>
                  <a:pt x="639" y="669"/>
                  <a:pt x="638" y="686"/>
                  <a:pt x="638" y="700"/>
                </a:cubicBezTo>
                <a:cubicBezTo>
                  <a:pt x="623" y="710"/>
                  <a:pt x="607" y="725"/>
                  <a:pt x="593" y="746"/>
                </a:cubicBezTo>
                <a:cubicBezTo>
                  <a:pt x="560" y="797"/>
                  <a:pt x="554" y="865"/>
                  <a:pt x="576" y="947"/>
                </a:cubicBezTo>
                <a:cubicBezTo>
                  <a:pt x="613" y="1090"/>
                  <a:pt x="697" y="1130"/>
                  <a:pt x="750" y="1141"/>
                </a:cubicBezTo>
                <a:lnTo>
                  <a:pt x="78" y="1022"/>
                </a:lnTo>
                <a:cubicBezTo>
                  <a:pt x="59" y="1018"/>
                  <a:pt x="39" y="1023"/>
                  <a:pt x="24" y="1036"/>
                </a:cubicBezTo>
                <a:cubicBezTo>
                  <a:pt x="9" y="1049"/>
                  <a:pt x="0" y="1067"/>
                  <a:pt x="0" y="1087"/>
                </a:cubicBezTo>
                <a:lnTo>
                  <a:pt x="0" y="2491"/>
                </a:lnTo>
                <a:cubicBezTo>
                  <a:pt x="0" y="2524"/>
                  <a:pt x="23" y="2551"/>
                  <a:pt x="55" y="2557"/>
                </a:cubicBezTo>
                <a:lnTo>
                  <a:pt x="983" y="2722"/>
                </a:lnTo>
                <a:lnTo>
                  <a:pt x="983" y="2742"/>
                </a:lnTo>
                <a:cubicBezTo>
                  <a:pt x="983" y="2779"/>
                  <a:pt x="1012" y="2809"/>
                  <a:pt x="1049" y="2809"/>
                </a:cubicBezTo>
                <a:lnTo>
                  <a:pt x="1341" y="2809"/>
                </a:lnTo>
                <a:cubicBezTo>
                  <a:pt x="1378" y="2809"/>
                  <a:pt x="1407" y="2779"/>
                  <a:pt x="1407" y="2742"/>
                </a:cubicBezTo>
                <a:lnTo>
                  <a:pt x="1407" y="2722"/>
                </a:lnTo>
                <a:lnTo>
                  <a:pt x="2334" y="2557"/>
                </a:lnTo>
                <a:cubicBezTo>
                  <a:pt x="2366" y="2551"/>
                  <a:pt x="2389" y="2524"/>
                  <a:pt x="2389" y="2491"/>
                </a:cubicBezTo>
                <a:lnTo>
                  <a:pt x="2389" y="1087"/>
                </a:lnTo>
                <a:cubicBezTo>
                  <a:pt x="2389" y="1067"/>
                  <a:pt x="2380" y="1049"/>
                  <a:pt x="2365" y="1036"/>
                </a:cubicBezTo>
                <a:close/>
                <a:moveTo>
                  <a:pt x="1274" y="2676"/>
                </a:moveTo>
                <a:lnTo>
                  <a:pt x="1116" y="2676"/>
                </a:lnTo>
                <a:lnTo>
                  <a:pt x="1116" y="1362"/>
                </a:lnTo>
                <a:lnTo>
                  <a:pt x="1274" y="1362"/>
                </a:lnTo>
                <a:lnTo>
                  <a:pt x="1274" y="2676"/>
                </a:lnTo>
                <a:close/>
                <a:moveTo>
                  <a:pt x="1194" y="1220"/>
                </a:moveTo>
                <a:lnTo>
                  <a:pt x="926" y="1172"/>
                </a:lnTo>
                <a:cubicBezTo>
                  <a:pt x="897" y="1124"/>
                  <a:pt x="872" y="1074"/>
                  <a:pt x="861" y="1049"/>
                </a:cubicBezTo>
                <a:cubicBezTo>
                  <a:pt x="849" y="1025"/>
                  <a:pt x="828" y="1009"/>
                  <a:pt x="804" y="1009"/>
                </a:cubicBezTo>
                <a:cubicBezTo>
                  <a:pt x="799" y="1009"/>
                  <a:pt x="793" y="1010"/>
                  <a:pt x="788" y="1012"/>
                </a:cubicBezTo>
                <a:cubicBezTo>
                  <a:pt x="787" y="1012"/>
                  <a:pt x="787" y="1012"/>
                  <a:pt x="786" y="1012"/>
                </a:cubicBezTo>
                <a:cubicBezTo>
                  <a:pt x="751" y="1012"/>
                  <a:pt x="721" y="976"/>
                  <a:pt x="705" y="914"/>
                </a:cubicBezTo>
                <a:cubicBezTo>
                  <a:pt x="690" y="857"/>
                  <a:pt x="695" y="815"/>
                  <a:pt x="718" y="808"/>
                </a:cubicBezTo>
                <a:cubicBezTo>
                  <a:pt x="735" y="806"/>
                  <a:pt x="748" y="798"/>
                  <a:pt x="760" y="785"/>
                </a:cubicBezTo>
                <a:cubicBezTo>
                  <a:pt x="771" y="771"/>
                  <a:pt x="774" y="754"/>
                  <a:pt x="772" y="736"/>
                </a:cubicBezTo>
                <a:cubicBezTo>
                  <a:pt x="772" y="736"/>
                  <a:pt x="771" y="712"/>
                  <a:pt x="773" y="675"/>
                </a:cubicBezTo>
                <a:cubicBezTo>
                  <a:pt x="813" y="657"/>
                  <a:pt x="875" y="623"/>
                  <a:pt x="927" y="567"/>
                </a:cubicBezTo>
                <a:cubicBezTo>
                  <a:pt x="951" y="540"/>
                  <a:pt x="970" y="508"/>
                  <a:pt x="984" y="477"/>
                </a:cubicBezTo>
                <a:cubicBezTo>
                  <a:pt x="1023" y="507"/>
                  <a:pt x="1075" y="542"/>
                  <a:pt x="1142" y="571"/>
                </a:cubicBezTo>
                <a:cubicBezTo>
                  <a:pt x="1264" y="625"/>
                  <a:pt x="1504" y="652"/>
                  <a:pt x="1613" y="661"/>
                </a:cubicBezTo>
                <a:cubicBezTo>
                  <a:pt x="1616" y="706"/>
                  <a:pt x="1614" y="735"/>
                  <a:pt x="1614" y="736"/>
                </a:cubicBezTo>
                <a:cubicBezTo>
                  <a:pt x="1611" y="771"/>
                  <a:pt x="1635" y="802"/>
                  <a:pt x="1669" y="808"/>
                </a:cubicBezTo>
                <a:cubicBezTo>
                  <a:pt x="1669" y="808"/>
                  <a:pt x="1676" y="811"/>
                  <a:pt x="1681" y="819"/>
                </a:cubicBezTo>
                <a:cubicBezTo>
                  <a:pt x="1692" y="836"/>
                  <a:pt x="1692" y="871"/>
                  <a:pt x="1681" y="914"/>
                </a:cubicBezTo>
                <a:cubicBezTo>
                  <a:pt x="1665" y="976"/>
                  <a:pt x="1635" y="1012"/>
                  <a:pt x="1600" y="1012"/>
                </a:cubicBezTo>
                <a:cubicBezTo>
                  <a:pt x="1599" y="1012"/>
                  <a:pt x="1599" y="1012"/>
                  <a:pt x="1598" y="1012"/>
                </a:cubicBezTo>
                <a:cubicBezTo>
                  <a:pt x="1567" y="1003"/>
                  <a:pt x="1539" y="1020"/>
                  <a:pt x="1525" y="1049"/>
                </a:cubicBezTo>
                <a:cubicBezTo>
                  <a:pt x="1514" y="1074"/>
                  <a:pt x="1489" y="1124"/>
                  <a:pt x="1459" y="1173"/>
                </a:cubicBezTo>
                <a:lnTo>
                  <a:pt x="1194" y="1220"/>
                </a:lnTo>
                <a:close/>
                <a:moveTo>
                  <a:pt x="2181" y="1845"/>
                </a:moveTo>
                <a:lnTo>
                  <a:pt x="1528" y="1974"/>
                </a:lnTo>
                <a:cubicBezTo>
                  <a:pt x="1524" y="1975"/>
                  <a:pt x="1519" y="1976"/>
                  <a:pt x="1515" y="1976"/>
                </a:cubicBezTo>
                <a:cubicBezTo>
                  <a:pt x="1484" y="1976"/>
                  <a:pt x="1456" y="1954"/>
                  <a:pt x="1450" y="1922"/>
                </a:cubicBezTo>
                <a:cubicBezTo>
                  <a:pt x="1442" y="1886"/>
                  <a:pt x="1466" y="1851"/>
                  <a:pt x="1502" y="1844"/>
                </a:cubicBezTo>
                <a:lnTo>
                  <a:pt x="2155" y="1715"/>
                </a:lnTo>
                <a:cubicBezTo>
                  <a:pt x="2191" y="1707"/>
                  <a:pt x="2227" y="1731"/>
                  <a:pt x="2234" y="1767"/>
                </a:cubicBezTo>
                <a:cubicBezTo>
                  <a:pt x="2241" y="1803"/>
                  <a:pt x="2217" y="1838"/>
                  <a:pt x="2181" y="1845"/>
                </a:cubicBezTo>
                <a:close/>
                <a:moveTo>
                  <a:pt x="2181" y="1499"/>
                </a:moveTo>
                <a:lnTo>
                  <a:pt x="1528" y="1628"/>
                </a:lnTo>
                <a:cubicBezTo>
                  <a:pt x="1524" y="1629"/>
                  <a:pt x="1519" y="1629"/>
                  <a:pt x="1515" y="1629"/>
                </a:cubicBezTo>
                <a:cubicBezTo>
                  <a:pt x="1484" y="1629"/>
                  <a:pt x="1456" y="1607"/>
                  <a:pt x="1450" y="1576"/>
                </a:cubicBezTo>
                <a:cubicBezTo>
                  <a:pt x="1442" y="1540"/>
                  <a:pt x="1466" y="1504"/>
                  <a:pt x="1502" y="1497"/>
                </a:cubicBezTo>
                <a:lnTo>
                  <a:pt x="2155" y="1368"/>
                </a:lnTo>
                <a:cubicBezTo>
                  <a:pt x="2191" y="1361"/>
                  <a:pt x="2227" y="1385"/>
                  <a:pt x="2234" y="1421"/>
                </a:cubicBezTo>
                <a:cubicBezTo>
                  <a:pt x="2241" y="1457"/>
                  <a:pt x="2217" y="1492"/>
                  <a:pt x="2181" y="14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7" name="椭圆 56"/>
          <p:cNvSpPr/>
          <p:nvPr/>
        </p:nvSpPr>
        <p:spPr>
          <a:xfrm>
            <a:off x="4902393" y="3775079"/>
            <a:ext cx="818880" cy="818880"/>
          </a:xfrm>
          <a:prstGeom prst="ellipse">
            <a:avLst/>
          </a:pr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2" name="Oval 19"/>
          <p:cNvSpPr/>
          <p:nvPr/>
        </p:nvSpPr>
        <p:spPr>
          <a:xfrm>
            <a:off x="5126068" y="3999610"/>
            <a:ext cx="371529" cy="369818"/>
          </a:xfrm>
          <a:custGeom>
            <a:avLst/>
            <a:gdLst>
              <a:gd name="T0" fmla="*/ 6215 w 6887"/>
              <a:gd name="T1" fmla="*/ 4656 h 6866"/>
              <a:gd name="T2" fmla="*/ 6161 w 6887"/>
              <a:gd name="T3" fmla="*/ 4568 h 6866"/>
              <a:gd name="T4" fmla="*/ 5045 w 6887"/>
              <a:gd name="T5" fmla="*/ 3452 h 6866"/>
              <a:gd name="T6" fmla="*/ 6799 w 6887"/>
              <a:gd name="T7" fmla="*/ 1699 h 6866"/>
              <a:gd name="T8" fmla="*/ 6799 w 6887"/>
              <a:gd name="T9" fmla="*/ 1380 h 6866"/>
              <a:gd name="T10" fmla="*/ 5523 w 6887"/>
              <a:gd name="T11" fmla="*/ 105 h 6866"/>
              <a:gd name="T12" fmla="*/ 5364 w 6887"/>
              <a:gd name="T13" fmla="*/ 39 h 6866"/>
              <a:gd name="T14" fmla="*/ 5205 w 6887"/>
              <a:gd name="T15" fmla="*/ 105 h 6866"/>
              <a:gd name="T16" fmla="*/ 4726 w 6887"/>
              <a:gd name="T17" fmla="*/ 583 h 6866"/>
              <a:gd name="T18" fmla="*/ 5364 w 6887"/>
              <a:gd name="T19" fmla="*/ 1221 h 6866"/>
              <a:gd name="T20" fmla="*/ 5364 w 6887"/>
              <a:gd name="T21" fmla="*/ 1540 h 6866"/>
              <a:gd name="T22" fmla="*/ 5205 w 6887"/>
              <a:gd name="T23" fmla="*/ 1606 h 6866"/>
              <a:gd name="T24" fmla="*/ 5045 w 6887"/>
              <a:gd name="T25" fmla="*/ 1540 h 6866"/>
              <a:gd name="T26" fmla="*/ 4408 w 6887"/>
              <a:gd name="T27" fmla="*/ 902 h 6866"/>
              <a:gd name="T28" fmla="*/ 4089 w 6887"/>
              <a:gd name="T29" fmla="*/ 1221 h 6866"/>
              <a:gd name="T30" fmla="*/ 4726 w 6887"/>
              <a:gd name="T31" fmla="*/ 1858 h 6866"/>
              <a:gd name="T32" fmla="*/ 4726 w 6887"/>
              <a:gd name="T33" fmla="*/ 2177 h 6866"/>
              <a:gd name="T34" fmla="*/ 4567 w 6887"/>
              <a:gd name="T35" fmla="*/ 2243 h 6866"/>
              <a:gd name="T36" fmla="*/ 4408 w 6887"/>
              <a:gd name="T37" fmla="*/ 2177 h 6866"/>
              <a:gd name="T38" fmla="*/ 3770 w 6887"/>
              <a:gd name="T39" fmla="*/ 1540 h 6866"/>
              <a:gd name="T40" fmla="*/ 3451 w 6887"/>
              <a:gd name="T41" fmla="*/ 1858 h 6866"/>
              <a:gd name="T42" fmla="*/ 1857 w 6887"/>
              <a:gd name="T43" fmla="*/ 265 h 6866"/>
              <a:gd name="T44" fmla="*/ 901 w 6887"/>
              <a:gd name="T45" fmla="*/ 265 h 6866"/>
              <a:gd name="T46" fmla="*/ 263 w 6887"/>
              <a:gd name="T47" fmla="*/ 902 h 6866"/>
              <a:gd name="T48" fmla="*/ 263 w 6887"/>
              <a:gd name="T49" fmla="*/ 1858 h 6866"/>
              <a:gd name="T50" fmla="*/ 1857 w 6887"/>
              <a:gd name="T51" fmla="*/ 3452 h 6866"/>
              <a:gd name="T52" fmla="*/ 1539 w 6887"/>
              <a:gd name="T53" fmla="*/ 3771 h 6866"/>
              <a:gd name="T54" fmla="*/ 2176 w 6887"/>
              <a:gd name="T55" fmla="*/ 4409 h 6866"/>
              <a:gd name="T56" fmla="*/ 2176 w 6887"/>
              <a:gd name="T57" fmla="*/ 4727 h 6866"/>
              <a:gd name="T58" fmla="*/ 2017 w 6887"/>
              <a:gd name="T59" fmla="*/ 4794 h 6866"/>
              <a:gd name="T60" fmla="*/ 1857 w 6887"/>
              <a:gd name="T61" fmla="*/ 4727 h 6866"/>
              <a:gd name="T62" fmla="*/ 1220 w 6887"/>
              <a:gd name="T63" fmla="*/ 4090 h 6866"/>
              <a:gd name="T64" fmla="*/ 901 w 6887"/>
              <a:gd name="T65" fmla="*/ 4409 h 6866"/>
              <a:gd name="T66" fmla="*/ 1539 w 6887"/>
              <a:gd name="T67" fmla="*/ 5046 h 6866"/>
              <a:gd name="T68" fmla="*/ 1539 w 6887"/>
              <a:gd name="T69" fmla="*/ 5365 h 6866"/>
              <a:gd name="T70" fmla="*/ 1379 w 6887"/>
              <a:gd name="T71" fmla="*/ 5431 h 6866"/>
              <a:gd name="T72" fmla="*/ 1220 w 6887"/>
              <a:gd name="T73" fmla="*/ 5365 h 6866"/>
              <a:gd name="T74" fmla="*/ 582 w 6887"/>
              <a:gd name="T75" fmla="*/ 4728 h 6866"/>
              <a:gd name="T76" fmla="*/ 104 w 6887"/>
              <a:gd name="T77" fmla="*/ 5206 h 6866"/>
              <a:gd name="T78" fmla="*/ 104 w 6887"/>
              <a:gd name="T79" fmla="*/ 5525 h 6866"/>
              <a:gd name="T80" fmla="*/ 1379 w 6887"/>
              <a:gd name="T81" fmla="*/ 6800 h 6866"/>
              <a:gd name="T82" fmla="*/ 1539 w 6887"/>
              <a:gd name="T83" fmla="*/ 6866 h 6866"/>
              <a:gd name="T84" fmla="*/ 1698 w 6887"/>
              <a:gd name="T85" fmla="*/ 6800 h 6866"/>
              <a:gd name="T86" fmla="*/ 3451 w 6887"/>
              <a:gd name="T87" fmla="*/ 5046 h 6866"/>
              <a:gd name="T88" fmla="*/ 4567 w 6887"/>
              <a:gd name="T89" fmla="*/ 6162 h 6866"/>
              <a:gd name="T90" fmla="*/ 4655 w 6887"/>
              <a:gd name="T91" fmla="*/ 6217 h 6866"/>
              <a:gd name="T92" fmla="*/ 6568 w 6887"/>
              <a:gd name="T93" fmla="*/ 6854 h 6866"/>
              <a:gd name="T94" fmla="*/ 6639 w 6887"/>
              <a:gd name="T95" fmla="*/ 6866 h 6866"/>
              <a:gd name="T96" fmla="*/ 6799 w 6887"/>
              <a:gd name="T97" fmla="*/ 6800 h 6866"/>
              <a:gd name="T98" fmla="*/ 6853 w 6887"/>
              <a:gd name="T99" fmla="*/ 6569 h 6866"/>
              <a:gd name="T100" fmla="*/ 6215 w 6887"/>
              <a:gd name="T101" fmla="*/ 4656 h 6866"/>
              <a:gd name="T102" fmla="*/ 4726 w 6887"/>
              <a:gd name="T103" fmla="*/ 5684 h 6866"/>
              <a:gd name="T104" fmla="*/ 1379 w 6887"/>
              <a:gd name="T105" fmla="*/ 2337 h 6866"/>
              <a:gd name="T106" fmla="*/ 1698 w 6887"/>
              <a:gd name="T107" fmla="*/ 2018 h 6866"/>
              <a:gd name="T108" fmla="*/ 5045 w 6887"/>
              <a:gd name="T109" fmla="*/ 5365 h 6866"/>
              <a:gd name="T110" fmla="*/ 4726 w 6887"/>
              <a:gd name="T111" fmla="*/ 5684 h 6866"/>
              <a:gd name="T112" fmla="*/ 5364 w 6887"/>
              <a:gd name="T113" fmla="*/ 5046 h 6866"/>
              <a:gd name="T114" fmla="*/ 2017 w 6887"/>
              <a:gd name="T115" fmla="*/ 1699 h 6866"/>
              <a:gd name="T116" fmla="*/ 2336 w 6887"/>
              <a:gd name="T117" fmla="*/ 1380 h 6866"/>
              <a:gd name="T118" fmla="*/ 5683 w 6887"/>
              <a:gd name="T119" fmla="*/ 4728 h 6866"/>
              <a:gd name="T120" fmla="*/ 5364 w 6887"/>
              <a:gd name="T121" fmla="*/ 5046 h 6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87" h="6866">
                <a:moveTo>
                  <a:pt x="6215" y="4656"/>
                </a:moveTo>
                <a:cubicBezTo>
                  <a:pt x="6205" y="4626"/>
                  <a:pt x="6186" y="4593"/>
                  <a:pt x="6161" y="4568"/>
                </a:cubicBezTo>
                <a:lnTo>
                  <a:pt x="5045" y="3452"/>
                </a:lnTo>
                <a:lnTo>
                  <a:pt x="6799" y="1699"/>
                </a:lnTo>
                <a:cubicBezTo>
                  <a:pt x="6887" y="1611"/>
                  <a:pt x="6887" y="1468"/>
                  <a:pt x="6799" y="1380"/>
                </a:cubicBezTo>
                <a:lnTo>
                  <a:pt x="5523" y="105"/>
                </a:lnTo>
                <a:cubicBezTo>
                  <a:pt x="5481" y="63"/>
                  <a:pt x="5424" y="39"/>
                  <a:pt x="5364" y="39"/>
                </a:cubicBezTo>
                <a:cubicBezTo>
                  <a:pt x="5304" y="39"/>
                  <a:pt x="5247" y="63"/>
                  <a:pt x="5205" y="105"/>
                </a:cubicBezTo>
                <a:lnTo>
                  <a:pt x="4726" y="583"/>
                </a:lnTo>
                <a:lnTo>
                  <a:pt x="5364" y="1221"/>
                </a:lnTo>
                <a:cubicBezTo>
                  <a:pt x="5452" y="1309"/>
                  <a:pt x="5452" y="1452"/>
                  <a:pt x="5364" y="1540"/>
                </a:cubicBezTo>
                <a:cubicBezTo>
                  <a:pt x="5320" y="1584"/>
                  <a:pt x="5262" y="1606"/>
                  <a:pt x="5205" y="1606"/>
                </a:cubicBezTo>
                <a:cubicBezTo>
                  <a:pt x="5147" y="1606"/>
                  <a:pt x="5089" y="1584"/>
                  <a:pt x="5045" y="1540"/>
                </a:cubicBezTo>
                <a:lnTo>
                  <a:pt x="4408" y="902"/>
                </a:lnTo>
                <a:lnTo>
                  <a:pt x="4089" y="1221"/>
                </a:lnTo>
                <a:lnTo>
                  <a:pt x="4726" y="1858"/>
                </a:lnTo>
                <a:cubicBezTo>
                  <a:pt x="4815" y="1946"/>
                  <a:pt x="4815" y="2089"/>
                  <a:pt x="4726" y="2177"/>
                </a:cubicBezTo>
                <a:cubicBezTo>
                  <a:pt x="4682" y="2221"/>
                  <a:pt x="4625" y="2243"/>
                  <a:pt x="4567" y="2243"/>
                </a:cubicBezTo>
                <a:cubicBezTo>
                  <a:pt x="4509" y="2243"/>
                  <a:pt x="4452" y="2221"/>
                  <a:pt x="4408" y="2177"/>
                </a:cubicBezTo>
                <a:lnTo>
                  <a:pt x="3770" y="1540"/>
                </a:lnTo>
                <a:lnTo>
                  <a:pt x="3451" y="1858"/>
                </a:lnTo>
                <a:cubicBezTo>
                  <a:pt x="2668" y="1075"/>
                  <a:pt x="1987" y="394"/>
                  <a:pt x="1857" y="265"/>
                </a:cubicBezTo>
                <a:cubicBezTo>
                  <a:pt x="1593" y="0"/>
                  <a:pt x="1165" y="0"/>
                  <a:pt x="901" y="265"/>
                </a:cubicBezTo>
                <a:lnTo>
                  <a:pt x="263" y="902"/>
                </a:lnTo>
                <a:cubicBezTo>
                  <a:pt x="0" y="1166"/>
                  <a:pt x="0" y="1595"/>
                  <a:pt x="263" y="1858"/>
                </a:cubicBezTo>
                <a:lnTo>
                  <a:pt x="1857" y="3452"/>
                </a:lnTo>
                <a:lnTo>
                  <a:pt x="1539" y="3771"/>
                </a:lnTo>
                <a:lnTo>
                  <a:pt x="2176" y="4409"/>
                </a:lnTo>
                <a:cubicBezTo>
                  <a:pt x="2264" y="4497"/>
                  <a:pt x="2264" y="4639"/>
                  <a:pt x="2176" y="4727"/>
                </a:cubicBezTo>
                <a:cubicBezTo>
                  <a:pt x="2132" y="4772"/>
                  <a:pt x="2074" y="4794"/>
                  <a:pt x="2017" y="4794"/>
                </a:cubicBezTo>
                <a:cubicBezTo>
                  <a:pt x="1959" y="4794"/>
                  <a:pt x="1901" y="4772"/>
                  <a:pt x="1857" y="4727"/>
                </a:cubicBezTo>
                <a:lnTo>
                  <a:pt x="1220" y="4090"/>
                </a:lnTo>
                <a:lnTo>
                  <a:pt x="901" y="4409"/>
                </a:lnTo>
                <a:lnTo>
                  <a:pt x="1539" y="5046"/>
                </a:lnTo>
                <a:cubicBezTo>
                  <a:pt x="1627" y="5134"/>
                  <a:pt x="1627" y="5277"/>
                  <a:pt x="1539" y="5365"/>
                </a:cubicBezTo>
                <a:cubicBezTo>
                  <a:pt x="1495" y="5409"/>
                  <a:pt x="1437" y="5431"/>
                  <a:pt x="1379" y="5431"/>
                </a:cubicBezTo>
                <a:cubicBezTo>
                  <a:pt x="1322" y="5431"/>
                  <a:pt x="1264" y="5409"/>
                  <a:pt x="1220" y="5365"/>
                </a:cubicBezTo>
                <a:lnTo>
                  <a:pt x="582" y="4728"/>
                </a:lnTo>
                <a:lnTo>
                  <a:pt x="104" y="5206"/>
                </a:lnTo>
                <a:cubicBezTo>
                  <a:pt x="16" y="5294"/>
                  <a:pt x="16" y="5436"/>
                  <a:pt x="104" y="5525"/>
                </a:cubicBezTo>
                <a:lnTo>
                  <a:pt x="1379" y="6800"/>
                </a:lnTo>
                <a:cubicBezTo>
                  <a:pt x="1421" y="6842"/>
                  <a:pt x="1479" y="6866"/>
                  <a:pt x="1539" y="6866"/>
                </a:cubicBezTo>
                <a:cubicBezTo>
                  <a:pt x="1598" y="6866"/>
                  <a:pt x="1656" y="6842"/>
                  <a:pt x="1698" y="6800"/>
                </a:cubicBezTo>
                <a:lnTo>
                  <a:pt x="3451" y="5046"/>
                </a:lnTo>
                <a:lnTo>
                  <a:pt x="4567" y="6162"/>
                </a:lnTo>
                <a:cubicBezTo>
                  <a:pt x="4592" y="6187"/>
                  <a:pt x="4624" y="6206"/>
                  <a:pt x="4655" y="6217"/>
                </a:cubicBezTo>
                <a:lnTo>
                  <a:pt x="6568" y="6854"/>
                </a:lnTo>
                <a:cubicBezTo>
                  <a:pt x="6591" y="6862"/>
                  <a:pt x="6615" y="6866"/>
                  <a:pt x="6639" y="6866"/>
                </a:cubicBezTo>
                <a:cubicBezTo>
                  <a:pt x="6698" y="6866"/>
                  <a:pt x="6756" y="6843"/>
                  <a:pt x="6799" y="6800"/>
                </a:cubicBezTo>
                <a:cubicBezTo>
                  <a:pt x="6859" y="6739"/>
                  <a:pt x="6880" y="6650"/>
                  <a:pt x="6853" y="6569"/>
                </a:cubicBezTo>
                <a:lnTo>
                  <a:pt x="6215" y="4656"/>
                </a:lnTo>
                <a:close/>
                <a:moveTo>
                  <a:pt x="4726" y="5684"/>
                </a:moveTo>
                <a:lnTo>
                  <a:pt x="1379" y="2337"/>
                </a:lnTo>
                <a:lnTo>
                  <a:pt x="1698" y="2018"/>
                </a:lnTo>
                <a:lnTo>
                  <a:pt x="5045" y="5365"/>
                </a:lnTo>
                <a:lnTo>
                  <a:pt x="4726" y="5684"/>
                </a:lnTo>
                <a:close/>
                <a:moveTo>
                  <a:pt x="5364" y="5046"/>
                </a:moveTo>
                <a:lnTo>
                  <a:pt x="2017" y="1699"/>
                </a:lnTo>
                <a:lnTo>
                  <a:pt x="2336" y="1380"/>
                </a:lnTo>
                <a:lnTo>
                  <a:pt x="5683" y="4728"/>
                </a:lnTo>
                <a:lnTo>
                  <a:pt x="5364" y="504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13"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1" name="文本框 30"/>
          <p:cNvSpPr txBox="1"/>
          <p:nvPr/>
        </p:nvSpPr>
        <p:spPr>
          <a:xfrm>
            <a:off x="1103630" y="527050"/>
            <a:ext cx="3120390" cy="762635"/>
          </a:xfrm>
          <a:prstGeom prst="rect">
            <a:avLst/>
          </a:prstGeom>
          <a:noFill/>
        </p:spPr>
        <p:txBody>
          <a:bodyPr wrap="square" rtlCol="0">
            <a:no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导电高分子材料</a:t>
            </a:r>
            <a:endParaRPr lang="zh-CN" altLang="en-US" sz="2400" b="0" dirty="0">
              <a:solidFill>
                <a:schemeClr val="tx1">
                  <a:lumMod val="75000"/>
                  <a:lumOff val="25000"/>
                </a:schemeClr>
              </a:solidFill>
              <a:latin typeface="+mn-l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6516">
        <p:split orient="vert"/>
      </p:transition>
    </mc:Choice>
    <mc:Fallback>
      <p:transition spd="slow" advClick="0" advTm="6516">
        <p:split orient="vert"/>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inVertical)">
                                      <p:cBhvr>
                                        <p:cTn id="13" dur="500"/>
                                        <p:tgtEl>
                                          <p:spTgt spid="24"/>
                                        </p:tgtEl>
                                      </p:cBhvr>
                                    </p:animEffect>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16" presetClass="entr" presetSubtype="21"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678766766"/>
          <p:cNvPicPr>
            <a:picLocks noChangeAspect="1"/>
          </p:cNvPicPr>
          <p:nvPr/>
        </p:nvPicPr>
        <p:blipFill>
          <a:blip r:embed="rId1"/>
          <a:stretch>
            <a:fillRect/>
          </a:stretch>
        </p:blipFill>
        <p:spPr>
          <a:xfrm>
            <a:off x="-15240" y="0"/>
            <a:ext cx="12338050" cy="6938645"/>
          </a:xfrm>
          <a:prstGeom prst="rect">
            <a:avLst/>
          </a:prstGeom>
        </p:spPr>
      </p:pic>
      <p:sp>
        <p:nvSpPr>
          <p:cNvPr id="11" name="文本框 10"/>
          <p:cNvSpPr txBox="1"/>
          <p:nvPr/>
        </p:nvSpPr>
        <p:spPr>
          <a:xfrm>
            <a:off x="2466975" y="2174240"/>
            <a:ext cx="2951480" cy="706755"/>
          </a:xfrm>
          <a:prstGeom prst="rect">
            <a:avLst/>
          </a:prstGeom>
          <a:noFill/>
        </p:spPr>
        <p:txBody>
          <a:bodyPr wrap="square" rtlCol="0">
            <a:spAutoFit/>
          </a:bodyPr>
          <a:lstStyle/>
          <a:p>
            <a:r>
              <a:rPr lang="en-US" altLang="zh-CN" sz="4000" b="1" dirty="0">
                <a:solidFill>
                  <a:schemeClr val="bg1"/>
                </a:solidFill>
                <a:cs typeface="+mn-ea"/>
                <a:sym typeface="+mn-lt"/>
              </a:rPr>
              <a:t>PART  02</a:t>
            </a:r>
            <a:endParaRPr lang="en-US" altLang="zh-CN" sz="4000" b="1" dirty="0">
              <a:solidFill>
                <a:schemeClr val="bg1"/>
              </a:solidFill>
              <a:cs typeface="+mn-ea"/>
              <a:sym typeface="+mn-lt"/>
            </a:endParaRPr>
          </a:p>
        </p:txBody>
      </p:sp>
      <p:sp>
        <p:nvSpPr>
          <p:cNvPr id="6" name="文本框 5"/>
          <p:cNvSpPr txBox="1"/>
          <p:nvPr/>
        </p:nvSpPr>
        <p:spPr>
          <a:xfrm flipH="1">
            <a:off x="1812710" y="2900766"/>
            <a:ext cx="3629025" cy="706755"/>
          </a:xfrm>
          <a:prstGeom prst="rect">
            <a:avLst/>
          </a:prstGeom>
          <a:noFill/>
        </p:spPr>
        <p:txBody>
          <a:bodyPr wrap="square" rtlCol="0">
            <a:spAutoFit/>
          </a:bodyPr>
          <a:lstStyle/>
          <a:p>
            <a:pPr algn="dist"/>
            <a:r>
              <a:rPr lang="zh-CN" altLang="en-US" sz="4000" dirty="0">
                <a:solidFill>
                  <a:schemeClr val="bg1"/>
                </a:solidFill>
                <a:latin typeface="等线" panose="02010600030101010101" pitchFamily="2" charset="-122"/>
                <a:ea typeface="等线" panose="02010600030101010101" pitchFamily="2" charset="-122"/>
                <a:cs typeface="+mn-ea"/>
                <a:sym typeface="+mn-lt"/>
              </a:rPr>
              <a:t>半导体材料</a:t>
            </a:r>
            <a:endParaRPr lang="zh-CN" altLang="en-US" sz="4000" dirty="0">
              <a:solidFill>
                <a:schemeClr val="bg1"/>
              </a:solidFill>
              <a:latin typeface="等线" panose="02010600030101010101" pitchFamily="2" charset="-122"/>
              <a:ea typeface="等线" panose="02010600030101010101" pitchFamily="2" charset="-122"/>
              <a:cs typeface="+mn-ea"/>
              <a:sym typeface="+mn-lt"/>
            </a:endParaRPr>
          </a:p>
        </p:txBody>
      </p:sp>
      <p:sp>
        <p:nvSpPr>
          <p:cNvPr id="4" name="文本框 3"/>
          <p:cNvSpPr txBox="1"/>
          <p:nvPr/>
        </p:nvSpPr>
        <p:spPr>
          <a:xfrm>
            <a:off x="3048000" y="3244850"/>
            <a:ext cx="6096000" cy="368300"/>
          </a:xfrm>
          <a:prstGeom prst="rect">
            <a:avLst/>
          </a:prstGeom>
          <a:noFill/>
        </p:spPr>
        <p:txBody>
          <a:bodyPr wrap="square" rtlCol="0" anchor="t">
            <a:spAutoFit/>
          </a:bodyPr>
          <a:p>
            <a:r>
              <a:rPr lang="zh-CN" altLang="en-US"/>
              <a:t>https://b23.tv/k54n3HI</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354455" y="1624965"/>
            <a:ext cx="4656455" cy="4272915"/>
          </a:xfrm>
          <a:prstGeom prst="rect">
            <a:avLst/>
          </a:prstGeom>
          <a:blipFill rotWithShape="1">
            <a:blip r:embed="rId1"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Oval 20"/>
          <p:cNvSpPr/>
          <p:nvPr/>
        </p:nvSpPr>
        <p:spPr>
          <a:xfrm>
            <a:off x="492125" y="466090"/>
            <a:ext cx="523875" cy="514350"/>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rgbClr val="3732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7" name="文本框 6"/>
          <p:cNvSpPr txBox="1"/>
          <p:nvPr/>
        </p:nvSpPr>
        <p:spPr>
          <a:xfrm>
            <a:off x="1103630" y="527050"/>
            <a:ext cx="2155825" cy="460375"/>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pPr algn="dist"/>
            <a:r>
              <a:rPr lang="zh-CN" altLang="en-US" sz="2400" b="0" dirty="0">
                <a:solidFill>
                  <a:schemeClr val="tx1">
                    <a:lumMod val="75000"/>
                    <a:lumOff val="25000"/>
                  </a:schemeClr>
                </a:solidFill>
                <a:latin typeface="+mn-lt"/>
                <a:cs typeface="+mn-ea"/>
                <a:sym typeface="+mn-lt"/>
              </a:rPr>
              <a:t>什么是半导体？</a:t>
            </a:r>
            <a:endParaRPr lang="zh-CN" altLang="en-US" sz="2400" b="0" dirty="0">
              <a:solidFill>
                <a:schemeClr val="tx1">
                  <a:lumMod val="75000"/>
                  <a:lumOff val="25000"/>
                </a:schemeClr>
              </a:solidFill>
              <a:latin typeface="+mn-lt"/>
              <a:cs typeface="+mn-ea"/>
              <a:sym typeface="+mn-lt"/>
            </a:endParaRPr>
          </a:p>
        </p:txBody>
      </p:sp>
      <p:sp>
        <p:nvSpPr>
          <p:cNvPr id="2" name="文本框 1"/>
          <p:cNvSpPr txBox="1"/>
          <p:nvPr/>
        </p:nvSpPr>
        <p:spPr>
          <a:xfrm>
            <a:off x="6485255" y="2355215"/>
            <a:ext cx="5082540" cy="2715260"/>
          </a:xfrm>
          <a:prstGeom prst="rect">
            <a:avLst/>
          </a:prstGeom>
          <a:noFill/>
        </p:spPr>
        <p:txBody>
          <a:bodyPr wrap="square" rtlCol="0" anchor="t">
            <a:noAutofit/>
          </a:bodyPr>
          <a:p>
            <a:r>
              <a:rPr lang="zh-CN" altLang="en-US">
                <a:latin typeface="华文仿宋" panose="02010600040101010101" charset="-122"/>
                <a:ea typeface="华文仿宋" panose="02010600040101010101" charset="-122"/>
                <a:cs typeface="华文仿宋" panose="02010600040101010101" charset="-122"/>
              </a:rPr>
              <a:t>半导体（semiconductor）是指常温下导电性能介于导体与绝缘体之间的材料。它具有可掺杂性、热敏性、光敏性、负电阻率温度、可整流性等特性。半导体材料在集成电路、消费电子、通信系统、光伏发电、照明、大功率电源转换等领域都有应用，如二极管就是采用半导体制作的器件。常见的半导体材料有硅、锗、砷化镓等，其中硅是应用最广泛的一种。半导体的发现和发展对现代电子工业的发展产生了深远的影响。</a:t>
            </a:r>
            <a:endParaRPr lang="zh-CN" altLang="en-US">
              <a:latin typeface="华文仿宋" panose="02010600040101010101" charset="-122"/>
              <a:ea typeface="华文仿宋" panose="02010600040101010101" charset="-122"/>
              <a:cs typeface="华文仿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fill="hold"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48165" y="164220"/>
            <a:ext cx="2316480" cy="460375"/>
          </a:xfrm>
          <a:prstGeom prst="rect">
            <a:avLst/>
          </a:prstGeom>
          <a:noFill/>
        </p:spPr>
        <p:txBody>
          <a:bodyPr wrap="non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lang="zh-CN" altLang="en-US" sz="2400" b="0" i="0" u="none" strike="noStrike" cap="none" spc="0" normalizeH="0" baseline="0" dirty="0">
                <a:solidFill>
                  <a:schemeClr val="tx1">
                    <a:lumMod val="75000"/>
                    <a:lumOff val="25000"/>
                  </a:schemeClr>
                </a:solidFill>
                <a:cs typeface="+mn-ea"/>
                <a:sym typeface="Calibri" panose="020F0502020204030204" charset="0"/>
              </a:rPr>
              <a:t>半导体工作原理</a:t>
            </a:r>
            <a:endParaRPr kumimoji="1" lang="zh-CN" altLang="en-US" sz="2665" b="0" i="0" u="none" strike="noStrike" kern="0" cap="none" spc="0" normalizeH="0" baseline="0" noProof="0">
              <a:ln>
                <a:noFill/>
              </a:ln>
              <a:solidFill>
                <a:srgbClr val="11CEE2"/>
              </a:solidFill>
              <a:effectLst/>
              <a:uLnTx/>
              <a:uFillTx/>
              <a:latin typeface="微软雅黑" panose="020B0503020204020204" pitchFamily="34" charset="-122"/>
              <a:ea typeface="微软雅黑" panose="020B0503020204020204" pitchFamily="34" charset="-122"/>
              <a:cs typeface="+mn-ea"/>
              <a:sym typeface="Calibri" panose="020F0502020204030204" charset="0"/>
            </a:endParaRPr>
          </a:p>
        </p:txBody>
      </p:sp>
      <p:sp>
        <p:nvSpPr>
          <p:cNvPr id="11" name="文本框 10"/>
          <p:cNvSpPr txBox="1"/>
          <p:nvPr/>
        </p:nvSpPr>
        <p:spPr>
          <a:xfrm>
            <a:off x="348165" y="627588"/>
            <a:ext cx="2555012" cy="306705"/>
          </a:xfrm>
          <a:prstGeom prst="rect">
            <a:avLst/>
          </a:prstGeom>
          <a:noFill/>
        </p:spPr>
        <p:txBody>
          <a:bodyPr wrap="square" rtlCol="0">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rPr>
              <a:t>Review Of Work Content</a:t>
            </a:r>
            <a:endParaRPr kumimoji="1" lang="en-US" altLang="zh-CN" sz="1400" b="0" i="0" u="none" strike="noStrike" kern="0" cap="none" spc="0" normalizeH="0" baseline="0" noProof="0">
              <a:ln>
                <a:noFill/>
              </a:ln>
              <a:solidFill>
                <a:prstClr val="white"/>
              </a:solidFill>
              <a:effectLst/>
              <a:uLnTx/>
              <a:uFillTx/>
              <a:latin typeface="华文细黑" panose="02010600040101010101" charset="-122"/>
              <a:ea typeface="微软雅黑" panose="020B0503020204020204" pitchFamily="34" charset="-122"/>
              <a:cs typeface="+mn-ea"/>
              <a:sym typeface="Calibri" panose="020F0502020204030204" charset="0"/>
            </a:endParaRPr>
          </a:p>
        </p:txBody>
      </p:sp>
      <p:cxnSp>
        <p:nvCxnSpPr>
          <p:cNvPr id="12" name="直接连接符 11"/>
          <p:cNvCxnSpPr/>
          <p:nvPr/>
        </p:nvCxnSpPr>
        <p:spPr>
          <a:xfrm>
            <a:off x="292571" y="231835"/>
            <a:ext cx="0" cy="621339"/>
          </a:xfrm>
          <a:prstGeom prst="line">
            <a:avLst/>
          </a:prstGeom>
          <a:ln>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 name="矩形 1"/>
          <p:cNvSpPr/>
          <p:nvPr>
            <p:custDataLst>
              <p:tags r:id="rId1"/>
            </p:custDataLst>
          </p:nvPr>
        </p:nvSpPr>
        <p:spPr>
          <a:xfrm>
            <a:off x="545737" y="2032000"/>
            <a:ext cx="2506347" cy="378460"/>
          </a:xfrm>
          <a:prstGeom prst="rect">
            <a:avLst/>
          </a:prstGeom>
          <a:solidFill>
            <a:schemeClr val="accent1"/>
          </a:solidFill>
          <a:ln>
            <a:noFill/>
          </a:ln>
        </p:spPr>
        <p:txBody>
          <a:bodyPr wrap="square">
            <a:spAutoFit/>
          </a:bodyPr>
          <a:lstStyle/>
          <a:p>
            <a:pPr marL="0" marR="0" lvl="0" indent="0" algn="ctr" defTabSz="514350" rtl="0" eaLnBrk="1" fontAlgn="base" latinLnBrk="0" hangingPunct="1">
              <a:lnSpc>
                <a:spcPct val="100000"/>
              </a:lnSpc>
              <a:spcBef>
                <a:spcPct val="0"/>
              </a:spcBef>
              <a:spcAft>
                <a:spcPct val="0"/>
              </a:spcAft>
              <a:buClrTx/>
              <a:buSzTx/>
              <a:buFontTx/>
              <a:buNone/>
              <a:defRPr/>
            </a:pPr>
            <a:r>
              <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rPr>
              <a:t>能带理论</a:t>
            </a:r>
            <a:endPar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endParaRPr>
          </a:p>
        </p:txBody>
      </p:sp>
      <p:sp>
        <p:nvSpPr>
          <p:cNvPr id="6" name="矩形 5"/>
          <p:cNvSpPr/>
          <p:nvPr>
            <p:custDataLst>
              <p:tags r:id="rId2"/>
            </p:custDataLst>
          </p:nvPr>
        </p:nvSpPr>
        <p:spPr>
          <a:xfrm>
            <a:off x="537461" y="2586824"/>
            <a:ext cx="2506347" cy="2835713"/>
          </a:xfrm>
          <a:prstGeom prst="rect">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241028"/>
              </a:solidFill>
              <a:effectLst/>
              <a:uLnTx/>
              <a:uFillTx/>
              <a:latin typeface="Calibri" panose="020F0502020204030204"/>
              <a:ea typeface="宋体" panose="02010600030101010101" pitchFamily="2" charset="-122"/>
              <a:cs typeface="+mn-cs"/>
            </a:endParaRPr>
          </a:p>
        </p:txBody>
      </p:sp>
      <p:sp>
        <p:nvSpPr>
          <p:cNvPr id="7" name="矩形 6"/>
          <p:cNvSpPr/>
          <p:nvPr>
            <p:custDataLst>
              <p:tags r:id="rId3"/>
            </p:custDataLst>
          </p:nvPr>
        </p:nvSpPr>
        <p:spPr>
          <a:xfrm>
            <a:off x="3425371" y="2032000"/>
            <a:ext cx="2506347" cy="378460"/>
          </a:xfrm>
          <a:prstGeom prst="rect">
            <a:avLst/>
          </a:prstGeom>
          <a:solidFill>
            <a:schemeClr val="accent1"/>
          </a:solidFill>
          <a:ln>
            <a:noFill/>
          </a:ln>
        </p:spPr>
        <p:txBody>
          <a:bodyPr wrap="square">
            <a:spAutoFit/>
          </a:bodyPr>
          <a:lstStyle/>
          <a:p>
            <a:pPr marL="0" marR="0" lvl="0" indent="0" algn="ctr" defTabSz="514350" rtl="0" eaLnBrk="1" fontAlgn="base" latinLnBrk="0" hangingPunct="1">
              <a:lnSpc>
                <a:spcPct val="100000"/>
              </a:lnSpc>
              <a:spcBef>
                <a:spcPct val="0"/>
              </a:spcBef>
              <a:spcAft>
                <a:spcPct val="0"/>
              </a:spcAft>
              <a:buClrTx/>
              <a:buSzTx/>
              <a:buFontTx/>
              <a:buNone/>
              <a:defRPr/>
            </a:pPr>
            <a:r>
              <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rPr>
              <a:t>掺杂</a:t>
            </a:r>
            <a:endPar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endParaRPr>
          </a:p>
        </p:txBody>
      </p:sp>
      <p:sp>
        <p:nvSpPr>
          <p:cNvPr id="8" name="矩形 7"/>
          <p:cNvSpPr/>
          <p:nvPr>
            <p:custDataLst>
              <p:tags r:id="rId4"/>
            </p:custDataLst>
          </p:nvPr>
        </p:nvSpPr>
        <p:spPr>
          <a:xfrm>
            <a:off x="3417095" y="2586824"/>
            <a:ext cx="2506347" cy="2835713"/>
          </a:xfrm>
          <a:prstGeom prst="rect">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241028"/>
              </a:solidFill>
              <a:effectLst/>
              <a:uLnTx/>
              <a:uFillTx/>
              <a:latin typeface="Calibri" panose="020F0502020204030204"/>
              <a:ea typeface="宋体" panose="02010600030101010101" pitchFamily="2" charset="-122"/>
              <a:cs typeface="+mn-cs"/>
            </a:endParaRPr>
          </a:p>
        </p:txBody>
      </p:sp>
      <p:sp>
        <p:nvSpPr>
          <p:cNvPr id="9" name="矩形 8"/>
          <p:cNvSpPr/>
          <p:nvPr>
            <p:custDataLst>
              <p:tags r:id="rId5"/>
            </p:custDataLst>
          </p:nvPr>
        </p:nvSpPr>
        <p:spPr>
          <a:xfrm>
            <a:off x="6296728" y="2032000"/>
            <a:ext cx="2506347" cy="378460"/>
          </a:xfrm>
          <a:prstGeom prst="rect">
            <a:avLst/>
          </a:prstGeom>
          <a:solidFill>
            <a:schemeClr val="accent1"/>
          </a:solidFill>
          <a:ln>
            <a:noFill/>
          </a:ln>
        </p:spPr>
        <p:txBody>
          <a:bodyPr wrap="square">
            <a:spAutoFit/>
          </a:bodyPr>
          <a:lstStyle/>
          <a:p>
            <a:pPr marL="0" marR="0" lvl="0" indent="0" algn="ctr" defTabSz="514350" rtl="0" eaLnBrk="1" fontAlgn="base" latinLnBrk="0" hangingPunct="1">
              <a:lnSpc>
                <a:spcPct val="100000"/>
              </a:lnSpc>
              <a:spcBef>
                <a:spcPct val="0"/>
              </a:spcBef>
              <a:spcAft>
                <a:spcPct val="0"/>
              </a:spcAft>
              <a:buClrTx/>
              <a:buSzTx/>
              <a:buFontTx/>
              <a:buNone/>
              <a:defRPr/>
            </a:pPr>
            <a:r>
              <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rPr>
              <a:t>载流子</a:t>
            </a:r>
            <a:endPar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endParaRPr>
          </a:p>
        </p:txBody>
      </p:sp>
      <p:sp>
        <p:nvSpPr>
          <p:cNvPr id="13" name="矩形 12"/>
          <p:cNvSpPr/>
          <p:nvPr>
            <p:custDataLst>
              <p:tags r:id="rId6"/>
            </p:custDataLst>
          </p:nvPr>
        </p:nvSpPr>
        <p:spPr>
          <a:xfrm>
            <a:off x="6288452" y="2586824"/>
            <a:ext cx="2506347" cy="2835713"/>
          </a:xfrm>
          <a:prstGeom prst="rect">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241028"/>
              </a:solidFill>
              <a:effectLst/>
              <a:uLnTx/>
              <a:uFillTx/>
              <a:latin typeface="Calibri" panose="020F0502020204030204"/>
              <a:ea typeface="宋体" panose="02010600030101010101" pitchFamily="2" charset="-122"/>
              <a:cs typeface="+mn-cs"/>
            </a:endParaRPr>
          </a:p>
        </p:txBody>
      </p:sp>
      <p:sp>
        <p:nvSpPr>
          <p:cNvPr id="14" name="矩形 13"/>
          <p:cNvSpPr/>
          <p:nvPr>
            <p:custDataLst>
              <p:tags r:id="rId7"/>
            </p:custDataLst>
          </p:nvPr>
        </p:nvSpPr>
        <p:spPr>
          <a:xfrm>
            <a:off x="9186361" y="2032000"/>
            <a:ext cx="2506347" cy="378460"/>
          </a:xfrm>
          <a:prstGeom prst="rect">
            <a:avLst/>
          </a:prstGeom>
          <a:solidFill>
            <a:schemeClr val="accent1"/>
          </a:solidFill>
          <a:ln>
            <a:noFill/>
          </a:ln>
        </p:spPr>
        <p:txBody>
          <a:bodyPr wrap="square">
            <a:spAutoFit/>
          </a:bodyPr>
          <a:lstStyle/>
          <a:p>
            <a:pPr marL="0" marR="0" lvl="0" indent="0" algn="ctr" defTabSz="514350" rtl="0" eaLnBrk="1" fontAlgn="base" latinLnBrk="0" hangingPunct="1">
              <a:lnSpc>
                <a:spcPct val="100000"/>
              </a:lnSpc>
              <a:spcBef>
                <a:spcPct val="0"/>
              </a:spcBef>
              <a:spcAft>
                <a:spcPct val="0"/>
              </a:spcAft>
              <a:buClrTx/>
              <a:buSzTx/>
              <a:buFontTx/>
              <a:buNone/>
              <a:defRPr/>
            </a:pPr>
            <a:r>
              <a:rPr kumimoji="0" lang="en-US" altLang="zh-CN"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rPr>
              <a:t>PN</a:t>
            </a:r>
            <a:r>
              <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rPr>
              <a:t>结</a:t>
            </a:r>
            <a:endParaRPr kumimoji="0" lang="zh-CN" altLang="en-US" sz="1865" b="0" i="0" u="none" strike="noStrike" kern="1200" cap="none" spc="0" normalizeH="0" baseline="0" noProof="0">
              <a:ln>
                <a:noFill/>
              </a:ln>
              <a:solidFill>
                <a:srgbClr val="2D213D"/>
              </a:solidFill>
              <a:effectLst/>
              <a:uLnTx/>
              <a:uFillTx/>
              <a:latin typeface="微软雅黑" panose="020B0503020204020204" pitchFamily="34" charset="-122"/>
              <a:ea typeface="微软雅黑" panose="020B0503020204020204" pitchFamily="34" charset="-122"/>
              <a:cs typeface="+mn-cs"/>
            </a:endParaRPr>
          </a:p>
        </p:txBody>
      </p:sp>
      <p:sp>
        <p:nvSpPr>
          <p:cNvPr id="18" name="矩形 17"/>
          <p:cNvSpPr/>
          <p:nvPr>
            <p:custDataLst>
              <p:tags r:id="rId8"/>
            </p:custDataLst>
          </p:nvPr>
        </p:nvSpPr>
        <p:spPr>
          <a:xfrm>
            <a:off x="9178085" y="2586824"/>
            <a:ext cx="2506347" cy="2835713"/>
          </a:xfrm>
          <a:prstGeom prst="rect">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241028"/>
              </a:solidFill>
              <a:effectLst/>
              <a:uLnTx/>
              <a:uFillTx/>
              <a:latin typeface="Calibri" panose="020F0502020204030204"/>
              <a:ea typeface="宋体" panose="02010600030101010101" pitchFamily="2" charset="-122"/>
              <a:cs typeface="+mn-cs"/>
            </a:endParaRPr>
          </a:p>
        </p:txBody>
      </p:sp>
      <p:sp>
        <p:nvSpPr>
          <p:cNvPr id="22" name="http://chn.docer.com/works?userid=3067349）"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custDataLst>
              <p:tags r:id="rId9"/>
            </p:custDataLst>
          </p:nvPr>
        </p:nvSpPr>
        <p:spPr>
          <a:xfrm>
            <a:off x="567258" y="2587257"/>
            <a:ext cx="2503215" cy="212280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半导体材料的电子结构可以用能带理论来描述。在半导体中，电子的能量分布在一个个能带中，包括价带、导带和禁带。价带中的电子是束缚在原子周围的，而导带中的电子则是自由的，可以在材料中移动。禁带是价带和导带之间的能量范围，电子需要获得足够的能量才能从价带跃迁至导带。</a:t>
            </a:r>
            <a:endPar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endParaRPr>
          </a:p>
        </p:txBody>
      </p:sp>
      <p:sp>
        <p:nvSpPr>
          <p:cNvPr id="24" name="矩形 23"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custDataLst>
              <p:tags r:id="rId10"/>
            </p:custDataLst>
          </p:nvPr>
        </p:nvSpPr>
        <p:spPr>
          <a:xfrm>
            <a:off x="3415563" y="2493912"/>
            <a:ext cx="2503215" cy="2884170"/>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为了改变半导体的导电性能，通常会对半导体进行掺杂。掺杂包括n型掺杂和p型掺杂。在n型掺杂中，掺入五价元素（如磷），这些元素会在半导体中引入额外的电子，这些电子被称为自由电子，可以在材料中自由移动，从而提高材料的导电性能。在p型掺杂中，掺入三价元素（如硼），这些元素会在半导体中引入空穴，空穴可以吸引电子来填补，形成电子-空穴对，从而也能提高材料的导电性能。</a:t>
            </a:r>
            <a:endPar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endParaRPr>
          </a:p>
        </p:txBody>
      </p:sp>
      <p:sp>
        <p:nvSpPr>
          <p:cNvPr id="26" name="矩形 25"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custDataLst>
              <p:tags r:id="rId11"/>
            </p:custDataLst>
          </p:nvPr>
        </p:nvSpPr>
        <p:spPr>
          <a:xfrm>
            <a:off x="6292021" y="2970162"/>
            <a:ext cx="2503215" cy="161480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在半导体中，能够导电的粒子被称为载流子。在n型半导体中，自由电子是主要的载流子；在p型半导体中，空穴是主要的载流子。当外界施加电场时，载流子会在电场的作用下移动，从而形成电流。</a:t>
            </a:r>
            <a:endPar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endParaRPr>
          </a:p>
        </p:txBody>
      </p:sp>
      <p:sp>
        <p:nvSpPr>
          <p:cNvPr id="28" name="矩形 27"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custDataLst>
              <p:tags r:id="rId12"/>
            </p:custDataLst>
          </p:nvPr>
        </p:nvSpPr>
        <p:spPr>
          <a:xfrm>
            <a:off x="9182551" y="2493912"/>
            <a:ext cx="2503215" cy="2884170"/>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rPr>
              <a:t>PN结是由n型半导体和p型半导体接触形成的。在PN结中，由于n型半导体的自由电子浓度高于p型半导体，电子会向p型半导体扩散，同时在n型半导体中留下正电荷。同样地，p型半导体的空穴也会向n型半导体扩散，留下负电荷。这些电荷会在PN结附近形成内建电场，阻止电子和空穴的进一步扩散。当外界施加电压时，这个内建电场会发生变化，从而影响PN结的导电性能。</a:t>
            </a:r>
            <a:endParaRPr kumimoji="0" lang="en-US" altLang="zh-CN" sz="1100" b="0" i="0" u="none" strike="noStrike" kern="1200" cap="none" spc="0" normalizeH="0" baseline="0" noProof="0">
              <a:ln>
                <a:noFill/>
              </a:ln>
              <a:solidFill>
                <a:srgbClr val="241028"/>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charset="0"/>
            </a:endParaRPr>
          </a:p>
        </p:txBody>
      </p:sp>
      <p:sp>
        <p:nvSpPr>
          <p:cNvPr id="3" name="文本框 2"/>
          <p:cNvSpPr txBox="1"/>
          <p:nvPr/>
        </p:nvSpPr>
        <p:spPr>
          <a:xfrm>
            <a:off x="9359265" y="773430"/>
            <a:ext cx="2406015" cy="364490"/>
          </a:xfrm>
          <a:prstGeom prst="rect">
            <a:avLst/>
          </a:prstGeom>
          <a:noFill/>
        </p:spPr>
        <p:txBody>
          <a:bodyPr wrap="square" rtlCol="0" anchor="t">
            <a:noAutofit/>
          </a:bodyPr>
          <a:p>
            <a:r>
              <a:rPr lang="zh-CN" altLang="en-US">
                <a:sym typeface="+mn-ea"/>
                <a:hlinkClick r:id="rId13" action="ppaction://hlinkfile"/>
              </a:rPr>
              <a:t>https://b23.tv/k54n3HI</a:t>
            </a:r>
            <a:endParaRPr lang="zh-CN" altLang="en-US">
              <a:sym typeface="+mn-ea"/>
              <a:hlinkClick r:id="rId13" action="ppaction://hlinkfile"/>
            </a:endParaRPr>
          </a:p>
        </p:txBody>
      </p:sp>
    </p:spTree>
  </p:cSld>
  <p:clrMapOvr>
    <a:masterClrMapping/>
  </p:clrMapOvr>
  <p:transition spd="med">
    <p:pull/>
  </p:transition>
</p:sld>
</file>

<file path=ppt/tags/tag1.xml><?xml version="1.0" encoding="utf-8"?>
<p:tagLst xmlns:p="http://schemas.openxmlformats.org/presentationml/2006/main">
  <p:tag name="KSO_WM_DIAGRAM_VIRTUALLY_FRAME" val="{&quot;height&quot;:309.6548031496063,&quot;left&quot;:250.76448818897637,&quot;top&quot;:95.8,&quot;width&quot;:329.8355118110236}"/>
</p:tagLst>
</file>

<file path=ppt/tags/tag10.xml><?xml version="1.0" encoding="utf-8"?>
<p:tagLst xmlns:p="http://schemas.openxmlformats.org/presentationml/2006/main">
  <p:tag name="KSO_WM_DIAGRAM_VIRTUALLY_FRAME" val="{&quot;height&quot;:309.6548031496063,&quot;left&quot;:250.76448818897637,&quot;top&quot;:95.8,&quot;width&quot;:329.8355118110236}"/>
</p:tagLst>
</file>

<file path=ppt/tags/tag100.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1.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2.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3.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4.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5.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6.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7.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8.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09.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xml><?xml version="1.0" encoding="utf-8"?>
<p:tagLst xmlns:p="http://schemas.openxmlformats.org/presentationml/2006/main">
  <p:tag name="KSO_WM_DIAGRAM_VIRTUALLY_FRAME" val="{&quot;height&quot;:252.89283464566924,&quot;left&quot;:117.55,&quot;top&quot;:165.15,&quot;width&quot;:728.0700787401574}"/>
</p:tagLst>
</file>

<file path=ppt/tags/tag110.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1.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2.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3.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4.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5.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6.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7.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8.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19.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xml><?xml version="1.0" encoding="utf-8"?>
<p:tagLst xmlns:p="http://schemas.openxmlformats.org/presentationml/2006/main">
  <p:tag name="KSO_WM_DIAGRAM_VIRTUALLY_FRAME" val="{&quot;height&quot;:252.89283464566924,&quot;left&quot;:117.55,&quot;top&quot;:165.15,&quot;width&quot;:728.0700787401574}"/>
</p:tagLst>
</file>

<file path=ppt/tags/tag120.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1.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2.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3.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4.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5.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6.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7.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8.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29.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13.xml><?xml version="1.0" encoding="utf-8"?>
<p:tagLst xmlns:p="http://schemas.openxmlformats.org/presentationml/2006/main">
  <p:tag name="KSO_WM_DIAGRAM_VIRTUALLY_FRAME" val="{&quot;height&quot;:252.89283464566924,&quot;left&quot;:117.55,&quot;top&quot;:165.15,&quot;width&quot;:728.0700787401574}"/>
</p:tagLst>
</file>

<file path=ppt/tags/tag130.xml><?xml version="1.0" encoding="utf-8"?>
<p:tagLst xmlns:p="http://schemas.openxmlformats.org/presentationml/2006/main">
  <p:tag name="commondata" val="eyJjb3VudCI6MTIsImhkaWQiOiI0ODAwZTc0MGFmNjNhODBmZTAxN2QzYTdhY2Y5MDFmYiIsInVzZXJDb3VudCI6MTJ9"/>
</p:tagLst>
</file>

<file path=ppt/tags/tag14.xml><?xml version="1.0" encoding="utf-8"?>
<p:tagLst xmlns:p="http://schemas.openxmlformats.org/presentationml/2006/main">
  <p:tag name="KSO_WM_DIAGRAM_VIRTUALLY_FRAME" val="{&quot;height&quot;:252.89283464566924,&quot;left&quot;:117.55,&quot;top&quot;:165.15,&quot;width&quot;:728.0700787401574}"/>
</p:tagLst>
</file>

<file path=ppt/tags/tag15.xml><?xml version="1.0" encoding="utf-8"?>
<p:tagLst xmlns:p="http://schemas.openxmlformats.org/presentationml/2006/main">
  <p:tag name="KSO_WM_DIAGRAM_VIRTUALLY_FRAME" val="{&quot;height&quot;:252.89283464566924,&quot;left&quot;:117.55,&quot;top&quot;:165.15,&quot;width&quot;:728.0700787401574}"/>
</p:tagLst>
</file>

<file path=ppt/tags/tag16.xml><?xml version="1.0" encoding="utf-8"?>
<p:tagLst xmlns:p="http://schemas.openxmlformats.org/presentationml/2006/main">
  <p:tag name="KSO_WM_DIAGRAM_VIRTUALLY_FRAME" val="{&quot;height&quot;:252.89283464566924,&quot;left&quot;:117.55,&quot;top&quot;:165.15,&quot;width&quot;:728.0700787401574}"/>
</p:tagLst>
</file>

<file path=ppt/tags/tag17.xml><?xml version="1.0" encoding="utf-8"?>
<p:tagLst xmlns:p="http://schemas.openxmlformats.org/presentationml/2006/main">
  <p:tag name="KSO_WM_DIAGRAM_VIRTUALLY_FRAME" val="{&quot;height&quot;:252.89283464566924,&quot;left&quot;:117.55,&quot;top&quot;:165.15,&quot;width&quot;:728.0700787401574}"/>
</p:tagLst>
</file>

<file path=ppt/tags/tag18.xml><?xml version="1.0" encoding="utf-8"?>
<p:tagLst xmlns:p="http://schemas.openxmlformats.org/presentationml/2006/main">
  <p:tag name="KSO_WM_DIAGRAM_VIRTUALLY_FRAME" val="{&quot;height&quot;:252.89283464566924,&quot;left&quot;:117.55,&quot;top&quot;:165.15,&quot;width&quot;:728.0700787401574}"/>
</p:tagLst>
</file>

<file path=ppt/tags/tag19.xml><?xml version="1.0" encoding="utf-8"?>
<p:tagLst xmlns:p="http://schemas.openxmlformats.org/presentationml/2006/main">
  <p:tag name="KSO_WM_DIAGRAM_VIRTUALLY_FRAME" val="{&quot;height&quot;:252.89283464566924,&quot;left&quot;:117.55,&quot;top&quot;:165.15,&quot;width&quot;:728.0700787401574}"/>
</p:tagLst>
</file>

<file path=ppt/tags/tag2.xml><?xml version="1.0" encoding="utf-8"?>
<p:tagLst xmlns:p="http://schemas.openxmlformats.org/presentationml/2006/main">
  <p:tag name="KSO_WM_DIAGRAM_VIRTUALLY_FRAME" val="{&quot;height&quot;:309.6548031496063,&quot;left&quot;:250.76448818897637,&quot;top&quot;:95.8,&quot;width&quot;:329.8355118110236}"/>
</p:tagLst>
</file>

<file path=ppt/tags/tag20.xml><?xml version="1.0" encoding="utf-8"?>
<p:tagLst xmlns:p="http://schemas.openxmlformats.org/presentationml/2006/main">
  <p:tag name="KSO_WM_DIAGRAM_VIRTUALLY_FRAME" val="{&quot;height&quot;:252.89283464566924,&quot;left&quot;:117.55,&quot;top&quot;:165.15,&quot;width&quot;:728.0700787401574}"/>
</p:tagLst>
</file>

<file path=ppt/tags/tag21.xml><?xml version="1.0" encoding="utf-8"?>
<p:tagLst xmlns:p="http://schemas.openxmlformats.org/presentationml/2006/main">
  <p:tag name="KSO_WM_DIAGRAM_VIRTUALLY_FRAME" val="{&quot;height&quot;:377.76637795275593,&quot;left&quot;:466.3,&quot;top&quot;:107.9,&quot;width&quot;:346.27267716535437}"/>
</p:tagLst>
</file>

<file path=ppt/tags/tag22.xml><?xml version="1.0" encoding="utf-8"?>
<p:tagLst xmlns:p="http://schemas.openxmlformats.org/presentationml/2006/main">
  <p:tag name="KSO_WM_DIAGRAM_VIRTUALLY_FRAME" val="{&quot;height&quot;:377.76637795275593,&quot;left&quot;:466.3,&quot;top&quot;:107.9,&quot;width&quot;:346.27267716535437}"/>
</p:tagLst>
</file>

<file path=ppt/tags/tag23.xml><?xml version="1.0" encoding="utf-8"?>
<p:tagLst xmlns:p="http://schemas.openxmlformats.org/presentationml/2006/main">
  <p:tag name="KSO_WM_DIAGRAM_VIRTUALLY_FRAME" val="{&quot;height&quot;:377.76637795275593,&quot;left&quot;:466.3,&quot;top&quot;:107.9,&quot;width&quot;:346.27267716535437}"/>
</p:tagLst>
</file>

<file path=ppt/tags/tag24.xml><?xml version="1.0" encoding="utf-8"?>
<p:tagLst xmlns:p="http://schemas.openxmlformats.org/presentationml/2006/main">
  <p:tag name="KSO_WM_DIAGRAM_VIRTUALLY_FRAME" val="{&quot;height&quot;:377.76637795275593,&quot;left&quot;:466.3,&quot;top&quot;:107.9,&quot;width&quot;:346.27267716535437}"/>
</p:tagLst>
</file>

<file path=ppt/tags/tag25.xml><?xml version="1.0" encoding="utf-8"?>
<p:tagLst xmlns:p="http://schemas.openxmlformats.org/presentationml/2006/main">
  <p:tag name="KSO_WM_DIAGRAM_VIRTUALLY_FRAME" val="{&quot;height&quot;:377.76637795275593,&quot;left&quot;:466.3,&quot;top&quot;:107.9,&quot;width&quot;:346.27267716535437}"/>
</p:tagLst>
</file>

<file path=ppt/tags/tag26.xml><?xml version="1.0" encoding="utf-8"?>
<p:tagLst xmlns:p="http://schemas.openxmlformats.org/presentationml/2006/main">
  <p:tag name="KSO_WM_DIAGRAM_VIRTUALLY_FRAME" val="{&quot;height&quot;:377.76637795275593,&quot;left&quot;:466.3,&quot;top&quot;:107.9,&quot;width&quot;:346.27267716535437}"/>
</p:tagLst>
</file>

<file path=ppt/tags/tag27.xml><?xml version="1.0" encoding="utf-8"?>
<p:tagLst xmlns:p="http://schemas.openxmlformats.org/presentationml/2006/main">
  <p:tag name="KSO_WM_DIAGRAM_VIRTUALLY_FRAME" val="{&quot;height&quot;:434.8210498687664,&quot;left&quot;:28.676220472440946,&quot;top&quot;:120,&quot;width&quot;:892.0094488188973}"/>
</p:tagLst>
</file>

<file path=ppt/tags/tag28.xml><?xml version="1.0" encoding="utf-8"?>
<p:tagLst xmlns:p="http://schemas.openxmlformats.org/presentationml/2006/main">
  <p:tag name="KSO_WM_DIAGRAM_VIRTUALLY_FRAME" val="{&quot;height&quot;:434.8210498687664,&quot;left&quot;:28.676220472440946,&quot;top&quot;:120,&quot;width&quot;:892.0094488188973}"/>
</p:tagLst>
</file>

<file path=ppt/tags/tag29.xml><?xml version="1.0" encoding="utf-8"?>
<p:tagLst xmlns:p="http://schemas.openxmlformats.org/presentationml/2006/main">
  <p:tag name="KSO_WM_DIAGRAM_VIRTUALLY_FRAME" val="{&quot;height&quot;:434.8210498687664,&quot;left&quot;:28.676220472440946,&quot;top&quot;:120,&quot;width&quot;:892.0094488188973}"/>
</p:tagLst>
</file>

<file path=ppt/tags/tag3.xml><?xml version="1.0" encoding="utf-8"?>
<p:tagLst xmlns:p="http://schemas.openxmlformats.org/presentationml/2006/main">
  <p:tag name="KSO_WM_DIAGRAM_VIRTUALLY_FRAME" val="{&quot;height&quot;:309.6548031496063,&quot;left&quot;:250.76448818897637,&quot;top&quot;:95.8,&quot;width&quot;:329.8355118110236}"/>
</p:tagLst>
</file>

<file path=ppt/tags/tag30.xml><?xml version="1.0" encoding="utf-8"?>
<p:tagLst xmlns:p="http://schemas.openxmlformats.org/presentationml/2006/main">
  <p:tag name="KSO_WM_DIAGRAM_VIRTUALLY_FRAME" val="{&quot;height&quot;:434.8210498687664,&quot;left&quot;:28.676220472440946,&quot;top&quot;:120,&quot;width&quot;:892.0094488188973}"/>
</p:tagLst>
</file>

<file path=ppt/tags/tag31.xml><?xml version="1.0" encoding="utf-8"?>
<p:tagLst xmlns:p="http://schemas.openxmlformats.org/presentationml/2006/main">
  <p:tag name="KSO_WM_DIAGRAM_VIRTUALLY_FRAME" val="{&quot;height&quot;:434.8210498687664,&quot;left&quot;:28.676220472440946,&quot;top&quot;:120,&quot;width&quot;:892.0094488188973}"/>
</p:tagLst>
</file>

<file path=ppt/tags/tag32.xml><?xml version="1.0" encoding="utf-8"?>
<p:tagLst xmlns:p="http://schemas.openxmlformats.org/presentationml/2006/main">
  <p:tag name="KSO_WM_DIAGRAM_VIRTUALLY_FRAME" val="{&quot;height&quot;:434.8210498687664,&quot;left&quot;:28.676220472440946,&quot;top&quot;:120,&quot;width&quot;:892.0094488188973}"/>
</p:tagLst>
</file>

<file path=ppt/tags/tag33.xml><?xml version="1.0" encoding="utf-8"?>
<p:tagLst xmlns:p="http://schemas.openxmlformats.org/presentationml/2006/main">
  <p:tag name="KSO_WM_DIAGRAM_VIRTUALLY_FRAME" val="{&quot;height&quot;:434.8210498687664,&quot;left&quot;:28.676220472440946,&quot;top&quot;:120,&quot;width&quot;:892.0094488188973}"/>
</p:tagLst>
</file>

<file path=ppt/tags/tag34.xml><?xml version="1.0" encoding="utf-8"?>
<p:tagLst xmlns:p="http://schemas.openxmlformats.org/presentationml/2006/main">
  <p:tag name="KSO_WM_DIAGRAM_VIRTUALLY_FRAME" val="{&quot;height&quot;:434.8210498687664,&quot;left&quot;:28.676220472440946,&quot;top&quot;:120,&quot;width&quot;:892.0094488188973}"/>
</p:tagLst>
</file>

<file path=ppt/tags/tag35.xml><?xml version="1.0" encoding="utf-8"?>
<p:tagLst xmlns:p="http://schemas.openxmlformats.org/presentationml/2006/main">
  <p:tag name="KSO_WM_DIAGRAM_VIRTUALLY_FRAME" val="{&quot;height&quot;:434.8210498687664,&quot;left&quot;:28.676220472440946,&quot;top&quot;:120,&quot;width&quot;:892.0094488188973}"/>
</p:tagLst>
</file>

<file path=ppt/tags/tag36.xml><?xml version="1.0" encoding="utf-8"?>
<p:tagLst xmlns:p="http://schemas.openxmlformats.org/presentationml/2006/main">
  <p:tag name="KSO_WM_DIAGRAM_VIRTUALLY_FRAME" val="{&quot;height&quot;:434.8210498687664,&quot;left&quot;:28.676220472440946,&quot;top&quot;:120,&quot;width&quot;:892.0094488188973}"/>
</p:tagLst>
</file>

<file path=ppt/tags/tag37.xml><?xml version="1.0" encoding="utf-8"?>
<p:tagLst xmlns:p="http://schemas.openxmlformats.org/presentationml/2006/main">
  <p:tag name="KSO_WM_DIAGRAM_VIRTUALLY_FRAME" val="{&quot;height&quot;:434.8210498687664,&quot;left&quot;:28.676220472440946,&quot;top&quot;:120,&quot;width&quot;:892.0094488188973}"/>
</p:tagLst>
</file>

<file path=ppt/tags/tag38.xml><?xml version="1.0" encoding="utf-8"?>
<p:tagLst xmlns:p="http://schemas.openxmlformats.org/presentationml/2006/main">
  <p:tag name="KSO_WM_DIAGRAM_VIRTUALLY_FRAME" val="{&quot;height&quot;:434.8210498687664,&quot;left&quot;:28.676220472440946,&quot;top&quot;:120,&quot;width&quot;:892.0094488188973}"/>
</p:tagLst>
</file>

<file path=ppt/tags/tag39.xml><?xml version="1.0" encoding="utf-8"?>
<p:tagLst xmlns:p="http://schemas.openxmlformats.org/presentationml/2006/main">
  <p:tag name="KSO_WM_DIAGRAM_VIRTUALLY_FRAME" val="{&quot;height&quot;:252.89283464566924,&quot;left&quot;:117.55,&quot;top&quot;:165.15,&quot;width&quot;:728.0700787401574}"/>
</p:tagLst>
</file>

<file path=ppt/tags/tag4.xml><?xml version="1.0" encoding="utf-8"?>
<p:tagLst xmlns:p="http://schemas.openxmlformats.org/presentationml/2006/main">
  <p:tag name="KSO_WM_DIAGRAM_VIRTUALLY_FRAME" val="{&quot;height&quot;:309.6548031496063,&quot;left&quot;:250.76448818897637,&quot;top&quot;:95.8,&quot;width&quot;:329.8355118110236}"/>
</p:tagLst>
</file>

<file path=ppt/tags/tag40.xml><?xml version="1.0" encoding="utf-8"?>
<p:tagLst xmlns:p="http://schemas.openxmlformats.org/presentationml/2006/main">
  <p:tag name="KSO_WM_DIAGRAM_VIRTUALLY_FRAME" val="{&quot;height&quot;:252.89283464566924,&quot;left&quot;:117.55,&quot;top&quot;:165.15,&quot;width&quot;:728.0700787401574}"/>
</p:tagLst>
</file>

<file path=ppt/tags/tag41.xml><?xml version="1.0" encoding="utf-8"?>
<p:tagLst xmlns:p="http://schemas.openxmlformats.org/presentationml/2006/main">
  <p:tag name="KSO_WM_DIAGRAM_VIRTUALLY_FRAME" val="{&quot;height&quot;:252.89283464566924,&quot;left&quot;:117.55,&quot;top&quot;:165.15,&quot;width&quot;:728.0700787401574}"/>
</p:tagLst>
</file>

<file path=ppt/tags/tag42.xml><?xml version="1.0" encoding="utf-8"?>
<p:tagLst xmlns:p="http://schemas.openxmlformats.org/presentationml/2006/main">
  <p:tag name="KSO_WM_DIAGRAM_VIRTUALLY_FRAME" val="{&quot;height&quot;:252.89283464566924,&quot;left&quot;:117.55,&quot;top&quot;:165.15,&quot;width&quot;:728.0700787401574}"/>
</p:tagLst>
</file>

<file path=ppt/tags/tag43.xml><?xml version="1.0" encoding="utf-8"?>
<p:tagLst xmlns:p="http://schemas.openxmlformats.org/presentationml/2006/main">
  <p:tag name="KSO_WM_DIAGRAM_VIRTUALLY_FRAME" val="{&quot;height&quot;:252.89283464566924,&quot;left&quot;:117.55,&quot;top&quot;:165.15,&quot;width&quot;:728.0700787401574}"/>
</p:tagLst>
</file>

<file path=ppt/tags/tag44.xml><?xml version="1.0" encoding="utf-8"?>
<p:tagLst xmlns:p="http://schemas.openxmlformats.org/presentationml/2006/main">
  <p:tag name="KSO_WM_DIAGRAM_VIRTUALLY_FRAME" val="{&quot;height&quot;:252.89283464566924,&quot;left&quot;:117.55,&quot;top&quot;:165.15,&quot;width&quot;:728.0700787401574}"/>
</p:tagLst>
</file>

<file path=ppt/tags/tag45.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46.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47.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48.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49.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xml><?xml version="1.0" encoding="utf-8"?>
<p:tagLst xmlns:p="http://schemas.openxmlformats.org/presentationml/2006/main">
  <p:tag name="KSO_WM_DIAGRAM_VIRTUALLY_FRAME" val="{&quot;height&quot;:309.6548031496063,&quot;left&quot;:250.76448818897637,&quot;top&quot;:95.8,&quot;width&quot;:329.8355118110236}"/>
</p:tagLst>
</file>

<file path=ppt/tags/tag50.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1.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2.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3.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4.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5.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6.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7.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8.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59.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xml><?xml version="1.0" encoding="utf-8"?>
<p:tagLst xmlns:p="http://schemas.openxmlformats.org/presentationml/2006/main">
  <p:tag name="KSO_WM_DIAGRAM_VIRTUALLY_FRAME" val="{&quot;height&quot;:309.6548031496063,&quot;left&quot;:250.76448818897637,&quot;top&quot;:95.8,&quot;width&quot;:329.8355118110236}"/>
</p:tagLst>
</file>

<file path=ppt/tags/tag60.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1.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2.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3.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4.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5.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6.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7.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8.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69.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xml><?xml version="1.0" encoding="utf-8"?>
<p:tagLst xmlns:p="http://schemas.openxmlformats.org/presentationml/2006/main">
  <p:tag name="KSO_WM_DIAGRAM_VIRTUALLY_FRAME" val="{&quot;height&quot;:309.6548031496063,&quot;left&quot;:250.76448818897637,&quot;top&quot;:95.8,&quot;width&quot;:329.8355118110236}"/>
</p:tagLst>
</file>

<file path=ppt/tags/tag70.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1.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2.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3.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4.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5.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6.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7.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8.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79.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8.xml><?xml version="1.0" encoding="utf-8"?>
<p:tagLst xmlns:p="http://schemas.openxmlformats.org/presentationml/2006/main">
  <p:tag name="KSO_WM_DIAGRAM_VIRTUALLY_FRAME" val="{&quot;height&quot;:309.6548031496063,&quot;left&quot;:250.76448818897637,&quot;top&quot;:95.8,&quot;width&quot;:329.8355118110236}"/>
</p:tagLst>
</file>

<file path=ppt/tags/tag80.xml><?xml version="1.0" encoding="utf-8"?>
<p:tagLst xmlns:p="http://schemas.openxmlformats.org/presentationml/2006/main">
  <p:tag name="KSO_WM_DIAGRAM_VIRTUALLY_FRAME" val="{&quot;height&quot;:391.621811023622,&quot;left&quot;:17.19359580052494,&quot;top&quot;:125.14099737532806,&quot;width&quot;:923.606404199475}"/>
</p:tagLst>
</file>

<file path=ppt/tags/tag81.xml><?xml version="1.0" encoding="utf-8"?>
<p:tagLst xmlns:p="http://schemas.openxmlformats.org/presentationml/2006/main">
  <p:tag name="KSO_WM_DIAGRAM_VIRTUALLY_FRAME" val="{&quot;height&quot;:384.85,&quot;left&quot;:99.62149606299212,&quot;top&quot;:170.34456692913386,&quot;width&quot;:406.29999999999995}"/>
</p:tagLst>
</file>

<file path=ppt/tags/tag82.xml><?xml version="1.0" encoding="utf-8"?>
<p:tagLst xmlns:p="http://schemas.openxmlformats.org/presentationml/2006/main">
  <p:tag name="KSO_WM_DIAGRAM_VIRTUALLY_FRAME" val="{&quot;height&quot;:384.85,&quot;left&quot;:99.62149606299212,&quot;top&quot;:170.34456692913386,&quot;width&quot;:406.29999999999995}"/>
</p:tagLst>
</file>

<file path=ppt/tags/tag83.xml><?xml version="1.0" encoding="utf-8"?>
<p:tagLst xmlns:p="http://schemas.openxmlformats.org/presentationml/2006/main">
  <p:tag name="KSO_WM_DIAGRAM_VIRTUALLY_FRAME" val="{&quot;height&quot;:384.85,&quot;left&quot;:99.62149606299212,&quot;top&quot;:170.34456692913386,&quot;width&quot;:406.29999999999995}"/>
</p:tagLst>
</file>

<file path=ppt/tags/tag84.xml><?xml version="1.0" encoding="utf-8"?>
<p:tagLst xmlns:p="http://schemas.openxmlformats.org/presentationml/2006/main">
  <p:tag name="KSO_WM_DIAGRAM_VIRTUALLY_FRAME" val="{&quot;height&quot;:384.85,&quot;left&quot;:99.62149606299212,&quot;top&quot;:170.34456692913386,&quot;width&quot;:406.29999999999995}"/>
</p:tagLst>
</file>

<file path=ppt/tags/tag85.xml><?xml version="1.0" encoding="utf-8"?>
<p:tagLst xmlns:p="http://schemas.openxmlformats.org/presentationml/2006/main">
  <p:tag name="KSO_WM_DIAGRAM_VIRTUALLY_FRAME" val="{&quot;height&quot;:384.85,&quot;left&quot;:99.62149606299212,&quot;top&quot;:170.34456692913386,&quot;width&quot;:406.29999999999995}"/>
</p:tagLst>
</file>

<file path=ppt/tags/tag86.xml><?xml version="1.0" encoding="utf-8"?>
<p:tagLst xmlns:p="http://schemas.openxmlformats.org/presentationml/2006/main">
  <p:tag name="KSO_WM_DIAGRAM_VIRTUALLY_FRAME" val="{&quot;height&quot;:384.85,&quot;left&quot;:99.62149606299212,&quot;top&quot;:170.34456692913386,&quot;width&quot;:406.29999999999995}"/>
</p:tagLst>
</file>

<file path=ppt/tags/tag87.xml><?xml version="1.0" encoding="utf-8"?>
<p:tagLst xmlns:p="http://schemas.openxmlformats.org/presentationml/2006/main">
  <p:tag name="KSO_WM_DIAGRAM_VIRTUALLY_FRAME" val="{&quot;height&quot;:384.85,&quot;left&quot;:99.62149606299212,&quot;top&quot;:170.34456692913386,&quot;width&quot;:406.29999999999995}"/>
</p:tagLst>
</file>

<file path=ppt/tags/tag88.xml><?xml version="1.0" encoding="utf-8"?>
<p:tagLst xmlns:p="http://schemas.openxmlformats.org/presentationml/2006/main">
  <p:tag name="KSO_WM_DIAGRAM_VIRTUALLY_FRAME" val="{&quot;height&quot;:384.85,&quot;left&quot;:99.62149606299212,&quot;top&quot;:170.34456692913386,&quot;width&quot;:406.29999999999995}"/>
</p:tagLst>
</file>

<file path=ppt/tags/tag89.xml><?xml version="1.0" encoding="utf-8"?>
<p:tagLst xmlns:p="http://schemas.openxmlformats.org/presentationml/2006/main">
  <p:tag name="KSO_WM_DIAGRAM_VIRTUALLY_FRAME" val="{&quot;height&quot;:384.85,&quot;left&quot;:99.62149606299212,&quot;top&quot;:170.34456692913386,&quot;width&quot;:406.29999999999995}"/>
</p:tagLst>
</file>

<file path=ppt/tags/tag9.xml><?xml version="1.0" encoding="utf-8"?>
<p:tagLst xmlns:p="http://schemas.openxmlformats.org/presentationml/2006/main">
  <p:tag name="KSO_WM_DIAGRAM_VIRTUALLY_FRAME" val="{&quot;height&quot;:309.6548031496063,&quot;left&quot;:250.76448818897637,&quot;top&quot;:95.8,&quot;width&quot;:329.8355118110236}"/>
</p:tagLst>
</file>

<file path=ppt/tags/tag90.xml><?xml version="1.0" encoding="utf-8"?>
<p:tagLst xmlns:p="http://schemas.openxmlformats.org/presentationml/2006/main">
  <p:tag name="KSO_WM_DIAGRAM_VIRTUALLY_FRAME" val="{&quot;height&quot;:384.85,&quot;left&quot;:99.62149606299212,&quot;top&quot;:170.34456692913386,&quot;width&quot;:406.29999999999995}"/>
</p:tagLst>
</file>

<file path=ppt/tags/tag91.xml><?xml version="1.0" encoding="utf-8"?>
<p:tagLst xmlns:p="http://schemas.openxmlformats.org/presentationml/2006/main">
  <p:tag name="KSO_WM_DIAGRAM_VIRTUALLY_FRAME" val="{&quot;height&quot;:384.85,&quot;left&quot;:99.62149606299212,&quot;top&quot;:170.34456692913386,&quot;width&quot;:406.29999999999995}"/>
</p:tagLst>
</file>

<file path=ppt/tags/tag92.xml><?xml version="1.0" encoding="utf-8"?>
<p:tagLst xmlns:p="http://schemas.openxmlformats.org/presentationml/2006/main">
  <p:tag name="KSO_WM_DIAGRAM_VIRTUALLY_FRAME" val="{&quot;height&quot;:384.85,&quot;left&quot;:99.62149606299212,&quot;top&quot;:170.34456692913386,&quot;width&quot;:406.29999999999995}"/>
</p:tagLst>
</file>

<file path=ppt/tags/tag93.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4.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5.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6.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7.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8.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ags/tag99.xml><?xml version="1.0" encoding="utf-8"?>
<p:tagLst xmlns:p="http://schemas.openxmlformats.org/presentationml/2006/main">
  <p:tag name="KSO_WM_DIAGRAM_VIRTUALLY_FRAME" val="{&quot;height&quot;:326.09918635170595,&quot;left&quot;:29.385196850393708,&quot;top&quot;:158.70078740157481,&quot;width&quot;:905.66435695538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炫酷模板">
      <a:dk1>
        <a:sysClr val="windowText" lastClr="000000"/>
      </a:dk1>
      <a:lt1>
        <a:sysClr val="window" lastClr="FFFFFF"/>
      </a:lt1>
      <a:dk2>
        <a:srgbClr val="44546A"/>
      </a:dk2>
      <a:lt2>
        <a:srgbClr val="E7E6E6"/>
      </a:lt2>
      <a:accent1>
        <a:srgbClr val="11CEE2"/>
      </a:accent1>
      <a:accent2>
        <a:srgbClr val="00A9FF"/>
      </a:accent2>
      <a:accent3>
        <a:srgbClr val="26142C"/>
      </a:accent3>
      <a:accent4>
        <a:srgbClr val="1D0418"/>
      </a:accent4>
      <a:accent5>
        <a:srgbClr val="2D213D"/>
      </a:accent5>
      <a:accent6>
        <a:srgbClr val="70AD47"/>
      </a:accent6>
      <a:hlink>
        <a:srgbClr val="1D0418"/>
      </a:hlink>
      <a:folHlink>
        <a:srgbClr val="954F72"/>
      </a:folHlink>
    </a:clrScheme>
    <a:fontScheme name="标准3">
      <a:majorFont>
        <a:latin typeface="华文细黑"/>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4093</Words>
  <Application>WPS 演示</Application>
  <PresentationFormat>宽屏</PresentationFormat>
  <Paragraphs>208</Paragraphs>
  <Slides>21</Slides>
  <Notes>16</Notes>
  <HiddenSlides>0</HiddenSlides>
  <MMClips>0</MMClips>
  <ScaleCrop>false</ScaleCrop>
  <HeadingPairs>
    <vt:vector size="6" baseType="variant">
      <vt:variant>
        <vt:lpstr>已用的字体</vt:lpstr>
      </vt:variant>
      <vt:variant>
        <vt:i4>29</vt:i4>
      </vt:variant>
      <vt:variant>
        <vt:lpstr>主题</vt:lpstr>
      </vt:variant>
      <vt:variant>
        <vt:i4>3</vt:i4>
      </vt:variant>
      <vt:variant>
        <vt:lpstr>幻灯片标题</vt:lpstr>
      </vt:variant>
      <vt:variant>
        <vt:i4>21</vt:i4>
      </vt:variant>
    </vt:vector>
  </HeadingPairs>
  <TitlesOfParts>
    <vt:vector size="53" baseType="lpstr">
      <vt:lpstr>Arial</vt:lpstr>
      <vt:lpstr>宋体</vt:lpstr>
      <vt:lpstr>Wingdings</vt:lpstr>
      <vt:lpstr>等线</vt:lpstr>
      <vt:lpstr>庞门正道标题体</vt:lpstr>
      <vt:lpstr>字魂35号-经典雅黑</vt:lpstr>
      <vt:lpstr>微软雅黑</vt:lpstr>
      <vt:lpstr>思源黑体 CN Normal</vt:lpstr>
      <vt:lpstr>黑体</vt:lpstr>
      <vt:lpstr>Century Gothic</vt:lpstr>
      <vt:lpstr>Calibri</vt:lpstr>
      <vt:lpstr>Heiti SC Medium</vt:lpstr>
      <vt:lpstr>Arial Unicode MS</vt:lpstr>
      <vt:lpstr>华文细黑</vt:lpstr>
      <vt:lpstr>Calibri</vt:lpstr>
      <vt:lpstr>Calibri Light</vt:lpstr>
      <vt:lpstr>微软雅黑 Light</vt:lpstr>
      <vt:lpstr>Arial</vt:lpstr>
      <vt:lpstr>楷体</vt:lpstr>
      <vt:lpstr>华文仿宋</vt:lpstr>
      <vt:lpstr>Curlz MT</vt:lpstr>
      <vt:lpstr>护眼黑体</vt:lpstr>
      <vt:lpstr>印品朗黑体</vt:lpstr>
      <vt:lpstr>义启简黑体</vt:lpstr>
      <vt:lpstr>印品铸黑体</vt:lpstr>
      <vt:lpstr>国潮黑体</vt:lpstr>
      <vt:lpstr>文道潮黑体</vt:lpstr>
      <vt:lpstr>汉仪旗黑-55简</vt:lpstr>
      <vt:lpstr>等线 Light</vt:lpstr>
      <vt:lpstr>Office 主题​​</vt:lpstr>
      <vt:lpstr>1_Office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40733</dc:creator>
  <cp:lastModifiedBy>sky</cp:lastModifiedBy>
  <cp:revision>23</cp:revision>
  <dcterms:created xsi:type="dcterms:W3CDTF">2020-11-03T11:16:00Z</dcterms:created>
  <dcterms:modified xsi:type="dcterms:W3CDTF">2024-05-19T20:52:16Z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2052-12.1.0.16729</vt:lpwstr>
  </property>
  <property fmtid="{D5CDD505-2E9C-101B-9397-08002B2CF9AE}" pid="3" name="KSOTemplateUUID">
    <vt:lpwstr>v1.0_mb_O3PxPjJhV58FiL19cZDYng==</vt:lpwstr>
  </property>
  <property fmtid="{D5CDD505-2E9C-101B-9397-08002B2CF9AE}" pid="4" name="ICV">
    <vt:lpwstr>339DAA552CBC4899801A866B696C890B_11</vt:lpwstr>
  </property>
</Properties>
</file>

<file path=docProps/thumbnail.jpeg>
</file>